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1319" r:id="rId3"/>
    <p:sldId id="1320" r:id="rId4"/>
    <p:sldId id="1429" r:id="rId5"/>
    <p:sldId id="1445" r:id="rId6"/>
    <p:sldId id="1525" r:id="rId7"/>
    <p:sldId id="1523" r:id="rId8"/>
    <p:sldId id="1459" r:id="rId9"/>
    <p:sldId id="276" r:id="rId10"/>
    <p:sldId id="278" r:id="rId11"/>
    <p:sldId id="1462" r:id="rId12"/>
    <p:sldId id="316" r:id="rId13"/>
    <p:sldId id="1529" r:id="rId14"/>
    <p:sldId id="1527" r:id="rId15"/>
    <p:sldId id="1526" r:id="rId16"/>
    <p:sldId id="1528" r:id="rId17"/>
    <p:sldId id="1464" r:id="rId18"/>
    <p:sldId id="1465" r:id="rId19"/>
    <p:sldId id="1531" r:id="rId20"/>
    <p:sldId id="1460" r:id="rId21"/>
    <p:sldId id="1530" r:id="rId22"/>
    <p:sldId id="1466" r:id="rId23"/>
    <p:sldId id="1467" r:id="rId24"/>
    <p:sldId id="1470" r:id="rId25"/>
    <p:sldId id="1532" r:id="rId26"/>
    <p:sldId id="1478" r:id="rId27"/>
    <p:sldId id="1468" r:id="rId28"/>
    <p:sldId id="1469"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p:restoredTop sz="76789"/>
  </p:normalViewPr>
  <p:slideViewPr>
    <p:cSldViewPr snapToGrid="0">
      <p:cViewPr varScale="1">
        <p:scale>
          <a:sx n="41" d="100"/>
          <a:sy n="41" d="100"/>
        </p:scale>
        <p:origin x="1624"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1143000" y="685800"/>
            <a:ext cx="4572000" cy="3429000"/>
          </a:xfrm>
          <a:prstGeom prst="rect">
            <a:avLst/>
          </a:prstGeom>
        </p:spPr>
        <p:txBody>
          <a:bodyPr/>
          <a:lstStyle/>
          <a:p>
            <a:endParaRPr/>
          </a:p>
        </p:txBody>
      </p:sp>
      <p:sp>
        <p:nvSpPr>
          <p:cNvPr id="226" name="Shape 2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228600" defTabSz="825500" latinLnBrk="0">
      <a:defRPr sz="3000">
        <a:latin typeface="Lucida Grande"/>
        <a:ea typeface="Lucida Grande"/>
        <a:cs typeface="Lucida Grande"/>
        <a:sym typeface="Lucida Grande"/>
      </a:defRPr>
    </a:lvl2pPr>
    <a:lvl3pPr indent="457200" defTabSz="825500" latinLnBrk="0">
      <a:defRPr sz="3000">
        <a:latin typeface="Lucida Grande"/>
        <a:ea typeface="Lucida Grande"/>
        <a:cs typeface="Lucida Grande"/>
        <a:sym typeface="Lucida Grande"/>
      </a:defRPr>
    </a:lvl3pPr>
    <a:lvl4pPr indent="685800" defTabSz="825500" latinLnBrk="0">
      <a:defRPr sz="3000">
        <a:latin typeface="Lucida Grande"/>
        <a:ea typeface="Lucida Grande"/>
        <a:cs typeface="Lucida Grande"/>
        <a:sym typeface="Lucida Grande"/>
      </a:defRPr>
    </a:lvl4pPr>
    <a:lvl5pPr indent="914400" defTabSz="825500" latinLnBrk="0">
      <a:defRPr sz="3000">
        <a:latin typeface="Lucida Grande"/>
        <a:ea typeface="Lucida Grande"/>
        <a:cs typeface="Lucida Grande"/>
        <a:sym typeface="Lucida Grande"/>
      </a:defRPr>
    </a:lvl5pPr>
    <a:lvl6pPr indent="1143000" defTabSz="825500" latinLnBrk="0">
      <a:defRPr sz="3000">
        <a:latin typeface="Lucida Grande"/>
        <a:ea typeface="Lucida Grande"/>
        <a:cs typeface="Lucida Grande"/>
        <a:sym typeface="Lucida Grande"/>
      </a:defRPr>
    </a:lvl6pPr>
    <a:lvl7pPr indent="1371600" defTabSz="825500" latinLnBrk="0">
      <a:defRPr sz="3000">
        <a:latin typeface="Lucida Grande"/>
        <a:ea typeface="Lucida Grande"/>
        <a:cs typeface="Lucida Grande"/>
        <a:sym typeface="Lucida Grande"/>
      </a:defRPr>
    </a:lvl7pPr>
    <a:lvl8pPr indent="1600200" defTabSz="825500" latinLnBrk="0">
      <a:defRPr sz="3000">
        <a:latin typeface="Lucida Grande"/>
        <a:ea typeface="Lucida Grande"/>
        <a:cs typeface="Lucida Grande"/>
        <a:sym typeface="Lucida Grande"/>
      </a:defRPr>
    </a:lvl8pPr>
    <a:lvl9pPr indent="18288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big challenge when designing visualizations is figuring out how to effectively fit large amounts of data onto a visualization shown on a small screen. </a:t>
            </a:r>
          </a:p>
          <a:p>
            <a:r>
              <a:rPr lang="en-US" dirty="0"/>
              <a:t>Over the years, numerous approaches to this challenge have been used &lt;next&gt;  </a:t>
            </a:r>
          </a:p>
        </p:txBody>
      </p:sp>
    </p:spTree>
    <p:extLst>
      <p:ext uri="{BB962C8B-B14F-4D97-AF65-F5344CB8AC3E}">
        <p14:creationId xmlns:p14="http://schemas.microsoft.com/office/powerpoint/2010/main" val="7485566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17115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002019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604165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Often, visualizations will allow for both types of filtering. </a:t>
            </a:r>
          </a:p>
          <a:p>
            <a:r>
              <a:rPr lang="en-US" dirty="0"/>
              <a:t>For example, in this visualization I can filter which attributes are shown by selecting a specific violation, and I can filter which items are shown by selecting a specific range of values for grades. </a:t>
            </a:r>
          </a:p>
        </p:txBody>
      </p:sp>
    </p:spTree>
    <p:extLst>
      <p:ext uri="{BB962C8B-B14F-4D97-AF65-F5344CB8AC3E}">
        <p14:creationId xmlns:p14="http://schemas.microsoft.com/office/powerpoint/2010/main" val="1333014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popular approach for adding filtering to visualizations is to use something called scented widgets. </a:t>
            </a:r>
          </a:p>
          <a:p>
            <a:r>
              <a:rPr lang="en-US" dirty="0"/>
              <a:t>Scented widgets are widgets that enable interaction, and also have additional information attached to them. </a:t>
            </a:r>
          </a:p>
          <a:p>
            <a:r>
              <a:rPr lang="en-US" dirty="0"/>
              <a:t>For example, each of the widgets shown here includes additional encoding information about the visualization. </a:t>
            </a:r>
          </a:p>
          <a:p>
            <a:r>
              <a:rPr lang="en-US" dirty="0"/>
              <a:t>For example, that height corresponds to # of visits, and that gradients corresponds to recency of visits. </a:t>
            </a:r>
          </a:p>
          <a:p>
            <a:r>
              <a:rPr lang="en-US" dirty="0"/>
              <a:t>This helps communicate encoding information to the user, and can also help them keep track of hidden or filtered data. </a:t>
            </a:r>
          </a:p>
        </p:txBody>
      </p:sp>
    </p:spTree>
    <p:extLst>
      <p:ext uri="{BB962C8B-B14F-4D97-AF65-F5344CB8AC3E}">
        <p14:creationId xmlns:p14="http://schemas.microsoft.com/office/powerpoint/2010/main" val="4281637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popular approach for adding filtering to visualizations is to use something called scented widgets. </a:t>
            </a:r>
          </a:p>
          <a:p>
            <a:r>
              <a:rPr lang="en-US" dirty="0"/>
              <a:t>Scented widgets are widgets that enable interaction, and also have additional information attached to them. </a:t>
            </a:r>
          </a:p>
          <a:p>
            <a:r>
              <a:rPr lang="en-US" dirty="0"/>
              <a:t>For example, each of the widgets shown here includes additional encoding information about the visualization. </a:t>
            </a:r>
          </a:p>
          <a:p>
            <a:r>
              <a:rPr lang="en-US" dirty="0"/>
              <a:t>For example, that height corresponds to # of visits, and that gradients corresponds to recency of visits. </a:t>
            </a:r>
          </a:p>
          <a:p>
            <a:r>
              <a:rPr lang="en-US" dirty="0"/>
              <a:t>This helps communicate encoding information to the user, and can also help them keep track of hidden or filtered data. </a:t>
            </a:r>
          </a:p>
        </p:txBody>
      </p:sp>
    </p:spTree>
    <p:extLst>
      <p:ext uri="{BB962C8B-B14F-4D97-AF65-F5344CB8AC3E}">
        <p14:creationId xmlns:p14="http://schemas.microsoft.com/office/powerpoint/2010/main" val="1396996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second reduction technique is aggregation.</a:t>
            </a:r>
          </a:p>
          <a:p>
            <a:r>
              <a:rPr lang="en-US" dirty="0"/>
              <a:t>Aggregation is the process of creating one element to represent many elements. </a:t>
            </a:r>
          </a:p>
          <a:p>
            <a:r>
              <a:rPr lang="en-US" dirty="0"/>
              <a:t>Like filtering, it can be done at the item level – so creating a new row in the dataset to represent many rows.</a:t>
            </a:r>
          </a:p>
          <a:p>
            <a:r>
              <a:rPr lang="en-US" dirty="0"/>
              <a:t>Or at the attribute level – so creating one attribute to represent many similar attributes or performing dimensionality reduction. </a:t>
            </a:r>
          </a:p>
          <a:p>
            <a:r>
              <a:rPr lang="en-US" dirty="0"/>
              <a:t>Let’s look at examples of each of these. </a:t>
            </a:r>
          </a:p>
        </p:txBody>
      </p:sp>
    </p:spTree>
    <p:extLst>
      <p:ext uri="{BB962C8B-B14F-4D97-AF65-F5344CB8AC3E}">
        <p14:creationId xmlns:p14="http://schemas.microsoft.com/office/powerpoint/2010/main" val="3121006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second reduction technique is aggregation.</a:t>
            </a:r>
          </a:p>
          <a:p>
            <a:r>
              <a:rPr lang="en-US" dirty="0"/>
              <a:t>Aggregation is the process of creating one element to represent many elements. </a:t>
            </a:r>
          </a:p>
          <a:p>
            <a:r>
              <a:rPr lang="en-US" dirty="0"/>
              <a:t>Like filtering, it can be done at the item level – so creating a new row in the dataset to represent many rows.</a:t>
            </a:r>
          </a:p>
          <a:p>
            <a:r>
              <a:rPr lang="en-US" dirty="0"/>
              <a:t>Or at the attribute level – so creating one attribute to represent many similar attributes or performing dimensionality reduction. </a:t>
            </a:r>
          </a:p>
          <a:p>
            <a:r>
              <a:rPr lang="en-US" dirty="0"/>
              <a:t>Let’s look at examples of each of these. </a:t>
            </a:r>
          </a:p>
        </p:txBody>
      </p:sp>
    </p:spTree>
    <p:extLst>
      <p:ext uri="{BB962C8B-B14F-4D97-AF65-F5344CB8AC3E}">
        <p14:creationId xmlns:p14="http://schemas.microsoft.com/office/powerpoint/2010/main" val="57401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example of item aggregation representing item values in a histogram. In this case, we create bins, or aggregates, of different attribute values. </a:t>
            </a:r>
          </a:p>
        </p:txBody>
      </p:sp>
    </p:spTree>
    <p:extLst>
      <p:ext uri="{BB962C8B-B14F-4D97-AF65-F5344CB8AC3E}">
        <p14:creationId xmlns:p14="http://schemas.microsoft.com/office/powerpoint/2010/main" val="1658352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are box and whisker plots. These plots represent many items as one through summary statistics. </a:t>
            </a:r>
          </a:p>
        </p:txBody>
      </p:sp>
    </p:spTree>
    <p:extLst>
      <p:ext uri="{BB962C8B-B14F-4D97-AF65-F5344CB8AC3E}">
        <p14:creationId xmlns:p14="http://schemas.microsoft.com/office/powerpoint/2010/main" val="208141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five tactics are the most common approaches to visualizing large amounts of data on a small screen. </a:t>
            </a:r>
          </a:p>
          <a:p>
            <a:r>
              <a:rPr lang="en-US" dirty="0"/>
              <a:t>&lt;read&gt; </a:t>
            </a:r>
          </a:p>
          <a:p>
            <a:r>
              <a:rPr lang="en-US" dirty="0"/>
              <a:t>We’ll talk about all of these in the next few lectures, but for today &lt;next&gt; </a:t>
            </a:r>
          </a:p>
        </p:txBody>
      </p:sp>
    </p:spTree>
    <p:extLst>
      <p:ext uri="{BB962C8B-B14F-4D97-AF65-F5344CB8AC3E}">
        <p14:creationId xmlns:p14="http://schemas.microsoft.com/office/powerpoint/2010/main" val="2436274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attribute aggregation through dimensionality reduction is calculating summary attributes for your dataset, such as average or spread. </a:t>
            </a:r>
          </a:p>
        </p:txBody>
      </p:sp>
    </p:spTree>
    <p:extLst>
      <p:ext uri="{BB962C8B-B14F-4D97-AF65-F5344CB8AC3E}">
        <p14:creationId xmlns:p14="http://schemas.microsoft.com/office/powerpoint/2010/main" val="2396922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attribute aggregation through dimensionality reduction is calculating summary attributes for your dataset, such as average or spread. </a:t>
            </a:r>
          </a:p>
        </p:txBody>
      </p:sp>
    </p:spTree>
    <p:extLst>
      <p:ext uri="{BB962C8B-B14F-4D97-AF65-F5344CB8AC3E}">
        <p14:creationId xmlns:p14="http://schemas.microsoft.com/office/powerpoint/2010/main" val="2230569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 example of attribute aggregation through similarity measure is clustering. When you cluster, you calculate distances between points (i.e. similarity), and then reduce your attribute space by considering different clusters of points instead of considering all attributes individually. </a:t>
            </a:r>
          </a:p>
        </p:txBody>
      </p:sp>
    </p:spTree>
    <p:extLst>
      <p:ext uri="{BB962C8B-B14F-4D97-AF65-F5344CB8AC3E}">
        <p14:creationId xmlns:p14="http://schemas.microsoft.com/office/powerpoint/2010/main" val="37490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but not least, when we’re talking about aggregation, we also have to consider spatial data. </a:t>
            </a:r>
          </a:p>
          <a:p>
            <a:r>
              <a:rPr lang="en-US" dirty="0"/>
              <a:t>One type of aggregation in this area that you’re probably very familiar with is aggregating geospatial data. For example, aggregating cities into states or provinces and states or provinces into countries.</a:t>
            </a:r>
          </a:p>
          <a:p>
            <a:r>
              <a:rPr lang="en-US" dirty="0"/>
              <a:t>One thing to be careful of with Spatial aggregation is that different boundaries or aggregations can lead to very different results.</a:t>
            </a:r>
          </a:p>
          <a:p>
            <a:r>
              <a:rPr lang="en-US" dirty="0"/>
              <a:t>For example here, there are three examples of spatial aggregation where background color represent density of points. You can see how depending on the aggregation areas there are significantly different densities in the middle of the map.  </a:t>
            </a:r>
          </a:p>
          <a:p>
            <a:r>
              <a:rPr lang="en-US" dirty="0"/>
              <a:t>&lt;next&gt; </a:t>
            </a:r>
          </a:p>
        </p:txBody>
      </p:sp>
    </p:spTree>
    <p:extLst>
      <p:ext uri="{BB962C8B-B14F-4D97-AF65-F5344CB8AC3E}">
        <p14:creationId xmlns:p14="http://schemas.microsoft.com/office/powerpoint/2010/main" val="2132398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real world example of the implications of this is gerrymandering, which is entirely based on the knowledge that different spatial aggregations can significantly change how a dataset is represented.  </a:t>
            </a:r>
          </a:p>
        </p:txBody>
      </p:sp>
    </p:spTree>
    <p:extLst>
      <p:ext uri="{BB962C8B-B14F-4D97-AF65-F5344CB8AC3E}">
        <p14:creationId xmlns:p14="http://schemas.microsoft.com/office/powerpoint/2010/main" val="81993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five tactics are the most common approaches to visualizing large amounts of data on a small screen. </a:t>
            </a:r>
          </a:p>
          <a:p>
            <a:r>
              <a:rPr lang="en-US" dirty="0"/>
              <a:t>&lt;read&gt; </a:t>
            </a:r>
          </a:p>
          <a:p>
            <a:r>
              <a:rPr lang="en-US" dirty="0"/>
              <a:t>We’ll talk about all of these in the next few lectures, but for today &lt;next&gt; </a:t>
            </a:r>
          </a:p>
        </p:txBody>
      </p:sp>
    </p:spTree>
    <p:extLst>
      <p:ext uri="{BB962C8B-B14F-4D97-AF65-F5344CB8AC3E}">
        <p14:creationId xmlns:p14="http://schemas.microsoft.com/office/powerpoint/2010/main" val="362276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reduction techniques fit into </a:t>
            </a:r>
            <a:r>
              <a:rPr lang="en-US" dirty="0" err="1"/>
              <a:t>Munzner’s</a:t>
            </a:r>
            <a:r>
              <a:rPr lang="en-US" dirty="0"/>
              <a:t> design pipeline. </a:t>
            </a:r>
          </a:p>
          <a:p>
            <a:r>
              <a:rPr lang="en-US" dirty="0"/>
              <a:t>We talked about reduction briefly when we looked at Navigate interactions. </a:t>
            </a:r>
          </a:p>
          <a:p>
            <a:r>
              <a:rPr lang="en-US" dirty="0"/>
              <a:t>Today we’ll look more in-depth at reduction at its own step in the design pipeline. </a:t>
            </a:r>
          </a:p>
        </p:txBody>
      </p:sp>
    </p:spTree>
    <p:extLst>
      <p:ext uri="{BB962C8B-B14F-4D97-AF65-F5344CB8AC3E}">
        <p14:creationId xmlns:p14="http://schemas.microsoft.com/office/powerpoint/2010/main" val="11575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Reducing the amount of things to show on a visualization has the benefits of producing a clearer and easier to use visualization, but should be done with care. </a:t>
            </a:r>
          </a:p>
          <a:p>
            <a:r>
              <a:rPr lang="en-US" dirty="0"/>
              <a:t>In particular, when you’re using reduction techniques you need to be careful not to hide important details in your data</a:t>
            </a:r>
          </a:p>
          <a:p>
            <a:r>
              <a:rPr lang="en-US" dirty="0"/>
              <a:t>And you also need to keep in mind your audience’s expertise and whether they will be able to understand how reduced data represents the original dataset. </a:t>
            </a:r>
          </a:p>
          <a:p>
            <a:r>
              <a:rPr lang="en-US" dirty="0"/>
              <a:t>We’ll touch more on these caveats as we learn about different reduction techniques. </a:t>
            </a:r>
          </a:p>
        </p:txBody>
      </p:sp>
    </p:spTree>
    <p:extLst>
      <p:ext uri="{BB962C8B-B14F-4D97-AF65-F5344CB8AC3E}">
        <p14:creationId xmlns:p14="http://schemas.microsoft.com/office/powerpoint/2010/main" val="996280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defining Filtering and Aggregation, and looking at the difference between the two. </a:t>
            </a:r>
          </a:p>
          <a:p>
            <a:r>
              <a:rPr lang="en-US" dirty="0"/>
              <a:t>Filtering is when we eliminate or hide elements in our data. </a:t>
            </a:r>
          </a:p>
          <a:p>
            <a:r>
              <a:rPr lang="en-US" dirty="0"/>
              <a:t>Aggregation is when we create new elements in our data that represent multiple original elements. </a:t>
            </a:r>
          </a:p>
          <a:p>
            <a:r>
              <a:rPr lang="en-US" dirty="0"/>
              <a:t>&lt;next&gt; </a:t>
            </a:r>
          </a:p>
        </p:txBody>
      </p:sp>
    </p:spTree>
    <p:extLst>
      <p:ext uri="{BB962C8B-B14F-4D97-AF65-F5344CB8AC3E}">
        <p14:creationId xmlns:p14="http://schemas.microsoft.com/office/powerpoint/2010/main" val="159894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 course, each approach comes with its own pros and cons. </a:t>
            </a:r>
          </a:p>
          <a:p>
            <a:r>
              <a:rPr lang="en-US" dirty="0"/>
              <a:t>For example, with filtering….</a:t>
            </a:r>
          </a:p>
          <a:p>
            <a:r>
              <a:rPr lang="en-US" dirty="0"/>
              <a:t>Okay, next let’s look at how exactly each of these approaches can be implemented. </a:t>
            </a:r>
          </a:p>
          <a:p>
            <a:endParaRPr lang="en-US" dirty="0"/>
          </a:p>
        </p:txBody>
      </p:sp>
    </p:spTree>
    <p:extLst>
      <p:ext uri="{BB962C8B-B14F-4D97-AF65-F5344CB8AC3E}">
        <p14:creationId xmlns:p14="http://schemas.microsoft.com/office/powerpoint/2010/main" val="2768456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3247415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filtering. </a:t>
            </a:r>
          </a:p>
          <a:p>
            <a:r>
              <a:rPr lang="en-US" dirty="0"/>
              <a:t>Filtering is typically achieved by allowing the user to perform dynamic queries on items and / or attributes of the data. </a:t>
            </a:r>
          </a:p>
          <a:p>
            <a:r>
              <a:rPr lang="en-US" dirty="0"/>
              <a:t>Item filtering is with we eliminate items based on a value. </a:t>
            </a:r>
          </a:p>
          <a:p>
            <a:r>
              <a:rPr lang="en-US" dirty="0"/>
              <a:t>Attribute filtering is when we eliminate attributes from our visualization. </a:t>
            </a:r>
          </a:p>
          <a:p>
            <a:r>
              <a:rPr lang="en-US" dirty="0"/>
              <a:t>You might notice that these are similar to the outcomes of certain interactions we discussed in last lecture. </a:t>
            </a:r>
          </a:p>
          <a:p>
            <a:r>
              <a:rPr lang="en-US" dirty="0"/>
              <a:t>&lt;next&gt;  </a:t>
            </a:r>
          </a:p>
        </p:txBody>
      </p:sp>
    </p:spTree>
    <p:extLst>
      <p:ext uri="{BB962C8B-B14F-4D97-AF65-F5344CB8AC3E}">
        <p14:creationId xmlns:p14="http://schemas.microsoft.com/office/powerpoint/2010/main" val="1756509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54"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copy 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162"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09" name="Title Text"/>
          <p:cNvSpPr txBox="1">
            <a:spLocks noGrp="1"/>
          </p:cNvSpPr>
          <p:nvPr>
            <p:ph type="title"/>
          </p:nvPr>
        </p:nvSpPr>
        <p:spPr>
          <a:prstGeom prst="rect">
            <a:avLst/>
          </a:prstGeom>
        </p:spPr>
        <p:txBody>
          <a:bodyPr/>
          <a:lstStyle/>
          <a:p>
            <a:r>
              <a:t>Title Text</a:t>
            </a:r>
          </a:p>
        </p:txBody>
      </p:sp>
      <p:sp>
        <p:nvSpPr>
          <p:cNvPr id="21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1" name="Slide Number"/>
          <p:cNvSpPr txBox="1">
            <a:spLocks noGrp="1"/>
          </p:cNvSpPr>
          <p:nvPr>
            <p:ph type="sldNum" sz="quarter" idx="2"/>
          </p:nvPr>
        </p:nvSpPr>
        <p:spPr>
          <a:xfrm>
            <a:off x="23939500" y="132715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6" r:id="rId5"/>
    <p:sldLayoutId id="2147483657" r:id="rId6"/>
    <p:sldLayoutId id="2147483658" r:id="rId7"/>
    <p:sldLayoutId id="2147483659" r:id="rId8"/>
    <p:sldLayoutId id="2147483660" r:id="rId9"/>
    <p:sldLayoutId id="2147483661" r:id="rId10"/>
    <p:sldLayoutId id="2147483663" r:id="rId11"/>
    <p:sldLayoutId id="2147483665" r:id="rId12"/>
    <p:sldLayoutId id="2147483666" r:id="rId13"/>
    <p:sldLayoutId id="2147483669" r:id="rId14"/>
    <p:sldLayoutId id="2147483670" r:id="rId15"/>
    <p:sldLayoutId id="2147483671" r:id="rId16"/>
    <p:sldLayoutId id="2147483672" r:id="rId17"/>
    <p:sldLayoutId id="2147483673" r:id="rId18"/>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image" Target="../media/image2.tif"/><Relationship Id="rId1" Type="http://schemas.openxmlformats.org/officeDocument/2006/relationships/slideLayout" Target="../slideLayouts/slideLayout1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2.mov"/><Relationship Id="rId7" Type="http://schemas.openxmlformats.org/officeDocument/2006/relationships/image" Target="../media/image23.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0.xml"/><Relationship Id="rId5" Type="http://schemas.openxmlformats.org/officeDocument/2006/relationships/slideLayout" Target="../slideLayouts/slideLayout12.xml"/><Relationship Id="rId4" Type="http://schemas.openxmlformats.org/officeDocument/2006/relationships/video" Target="../media/media2.mov"/></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hyperlink" Target="http://www.nytimes.com/interactive/dining/new-york-health-department-restaurant-ratings-map.html" TargetMode="External"/><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bl.ocks.org/mbostock/4061502"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t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hyperlink" Target="https://plotly.com/python/t-sne-and-umap-projections/" TargetMode="External"/><Relationship Id="rId3" Type="http://schemas.openxmlformats.org/officeDocument/2006/relationships/image" Target="../media/image33.png"/><Relationship Id="rId7" Type="http://schemas.openxmlformats.org/officeDocument/2006/relationships/hyperlink" Target="https://plotly.com/python/pca-visualization/"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hyperlink" Target="http://www.npr.org/sections/thetwo-way/2017/03/11/519839892/federal-court-rules-three-texas-congressional-districts-illegally-draw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Lecture 13:  Filtering &amp; Aggregation"/>
          <p:cNvSpPr txBox="1">
            <a:spLocks noGrp="1"/>
          </p:cNvSpPr>
          <p:nvPr>
            <p:ph type="title"/>
          </p:nvPr>
        </p:nvSpPr>
        <p:spPr>
          <a:prstGeom prst="rect">
            <a:avLst/>
          </a:prstGeom>
        </p:spPr>
        <p:txBody>
          <a:bodyPr/>
          <a:lstStyle/>
          <a:p>
            <a:r>
              <a:t>Lecture 1</a:t>
            </a:r>
            <a:r>
              <a:rPr lang="en-US" dirty="0"/>
              <a:t>1</a:t>
            </a:r>
            <a:r>
              <a:t>:  </a:t>
            </a:r>
            <a:r>
              <a:rPr dirty="0"/>
              <a:t>Filtering </a:t>
            </a:r>
            <a:r>
              <a:rPr lang="en-US" dirty="0"/>
              <a:t>&amp;</a:t>
            </a:r>
            <a:r>
              <a:rPr dirty="0"/>
              <a:t> Aggregation</a:t>
            </a:r>
            <a:r>
              <a:rPr lang="en-US" dirty="0"/>
              <a:t> and </a:t>
            </a:r>
            <a:r>
              <a:rPr lang="en-US" dirty="0" err="1"/>
              <a:t>Focus+Context</a:t>
            </a:r>
            <a:endParaRPr dirty="0"/>
          </a:p>
        </p:txBody>
      </p:sp>
      <p:sp>
        <p:nvSpPr>
          <p:cNvPr id="2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a:t>
            </a:fld>
            <a:endParaRPr/>
          </a:p>
        </p:txBody>
      </p:sp>
      <p:grpSp>
        <p:nvGrpSpPr>
          <p:cNvPr id="235" name="Group"/>
          <p:cNvGrpSpPr/>
          <p:nvPr/>
        </p:nvGrpSpPr>
        <p:grpSpPr>
          <a:xfrm>
            <a:off x="-101600" y="25213"/>
            <a:ext cx="3022952" cy="13627105"/>
            <a:chOff x="0" y="0"/>
            <a:chExt cx="3022951" cy="13627103"/>
          </a:xfrm>
        </p:grpSpPr>
        <p:pic>
          <p:nvPicPr>
            <p:cNvPr id="230" name="droppedImage.tiff" descr="droppedImage.tiff"/>
            <p:cNvPicPr>
              <a:picLocks noChangeAspect="1"/>
            </p:cNvPicPr>
            <p:nvPr/>
          </p:nvPicPr>
          <p:blipFill>
            <a:blip r:embed="rId2"/>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231" name="droppedImage.tiff" descr="droppedImage.tiff"/>
            <p:cNvPicPr>
              <a:picLocks noChangeAspect="1"/>
            </p:cNvPicPr>
            <p:nvPr/>
          </p:nvPicPr>
          <p:blipFill>
            <a:blip r:embed="rId3"/>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232" name="droppedImage.tiff" descr="droppedImage.tiff"/>
            <p:cNvPicPr>
              <a:picLocks noChangeAspect="1"/>
            </p:cNvPicPr>
            <p:nvPr/>
          </p:nvPicPr>
          <p:blipFill>
            <a:blip r:embed="rId4"/>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233" name="droppedImage.tiff" descr="droppedImage.tiff"/>
            <p:cNvPicPr>
              <a:picLocks noChangeAspect="1"/>
            </p:cNvPicPr>
            <p:nvPr/>
          </p:nvPicPr>
          <p:blipFill>
            <a:blip r:embed="rId5"/>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234" name="droppedImage.tiff" descr="droppedImage.tiff"/>
            <p:cNvPicPr>
              <a:picLocks noChangeAspect="1"/>
            </p:cNvPicPr>
            <p:nvPr/>
          </p:nvPicPr>
          <p:blipFill>
            <a:blip r:embed="rId6"/>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242" name="Group"/>
          <p:cNvGrpSpPr/>
          <p:nvPr/>
        </p:nvGrpSpPr>
        <p:grpSpPr>
          <a:xfrm>
            <a:off x="21471250" y="30484"/>
            <a:ext cx="2793870" cy="13627101"/>
            <a:chOff x="0" y="0"/>
            <a:chExt cx="2793869" cy="13627100"/>
          </a:xfrm>
        </p:grpSpPr>
        <p:pic>
          <p:nvPicPr>
            <p:cNvPr id="236" name="droppedImage.tiff" descr="droppedImage.tiff"/>
            <p:cNvPicPr>
              <a:picLocks noChangeAspect="1"/>
            </p:cNvPicPr>
            <p:nvPr/>
          </p:nvPicPr>
          <p:blipFill>
            <a:blip r:embed="rId7"/>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237" name="droppedImage.tiff" descr="droppedImage.tiff"/>
            <p:cNvPicPr>
              <a:picLocks noChangeAspect="1"/>
            </p:cNvPicPr>
            <p:nvPr/>
          </p:nvPicPr>
          <p:blipFill>
            <a:blip r:embed="rId8"/>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238" name="droppedImage.tiff" descr="droppedImage.tiff"/>
            <p:cNvPicPr>
              <a:picLocks noChangeAspect="1"/>
            </p:cNvPicPr>
            <p:nvPr/>
          </p:nvPicPr>
          <p:blipFill>
            <a:blip r:embed="rId9"/>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239" name="droppedImage.tiff" descr="droppedImage.tiff"/>
            <p:cNvPicPr>
              <a:picLocks noChangeAspect="1"/>
            </p:cNvPicPr>
            <p:nvPr/>
          </p:nvPicPr>
          <p:blipFill>
            <a:blip r:embed="rId10"/>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240" name="droppedImage.tiff" descr="droppedImage.tiff"/>
            <p:cNvPicPr>
              <a:picLocks noChangeAspect="1"/>
            </p:cNvPicPr>
            <p:nvPr/>
          </p:nvPicPr>
          <p:blipFill>
            <a:blip r:embed="rId11"/>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241" name="droppedImage.tiff" descr="droppedImage.tiff"/>
            <p:cNvPicPr>
              <a:picLocks noChangeAspect="1"/>
            </p:cNvPicPr>
            <p:nvPr/>
          </p:nvPicPr>
          <p:blipFill>
            <a:blip r:embed="rId12"/>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243" name="DS4200 Information Presentation &amp; Visualization…"/>
          <p:cNvSpPr/>
          <p:nvPr/>
        </p:nvSpPr>
        <p:spPr>
          <a:xfrm>
            <a:off x="1739900" y="7886700"/>
            <a:ext cx="20904200" cy="32893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lstStyle/>
          <a:p>
            <a:pPr lvl="0">
              <a:defRPr sz="4800" cap="small"/>
            </a:pPr>
            <a:r>
              <a:rPr lang="en-US" sz="4800" cap="small" dirty="0">
                <a:cs typeface="Helvetica"/>
              </a:rPr>
              <a:t>DS 4200</a:t>
            </a:r>
          </a:p>
          <a:p>
            <a:pPr lvl="0">
              <a:defRPr sz="4800" cap="small"/>
            </a:pPr>
            <a:r>
              <a:rPr lang="en-US" sz="4800" cap="small">
                <a:cs typeface="Helvetica"/>
              </a:rPr>
              <a:t>Spring 2023</a:t>
            </a:r>
            <a:endParaRPr lang="en-US" sz="4800" cap="small" dirty="0">
              <a:cs typeface="Helvetica"/>
            </a:endParaRPr>
          </a:p>
          <a:p>
            <a:pPr lvl="0">
              <a:spcBef>
                <a:spcPts val="600"/>
              </a:spcBef>
              <a:defRPr sz="4800" i="1"/>
            </a:pPr>
            <a:r>
              <a:rPr lang="en-US" sz="4800" i="1" dirty="0">
                <a:cs typeface="Helvetica"/>
              </a:rPr>
              <a:t>Prof. Ab </a:t>
            </a:r>
            <a:r>
              <a:rPr lang="en-US" sz="4800" i="1" dirty="0" err="1">
                <a:cs typeface="Helvetica"/>
              </a:rPr>
              <a:t>Mosca</a:t>
            </a:r>
            <a:r>
              <a:rPr lang="en-US" sz="4800" i="1" dirty="0">
                <a:cs typeface="Helvetica"/>
              </a:rPr>
              <a:t> (they/them)</a:t>
            </a:r>
          </a:p>
          <a:p>
            <a:pPr lvl="0">
              <a:defRPr sz="4000" i="1" cap="small"/>
            </a:pPr>
            <a:r>
              <a:rPr lang="en-US" sz="4000" i="1" cap="small" dirty="0">
                <a:cs typeface="Helvetica"/>
              </a:rPr>
              <a:t>Northeastern University</a:t>
            </a:r>
          </a:p>
        </p:txBody>
      </p:sp>
      <p:sp>
        <p:nvSpPr>
          <p:cNvPr id="19" name="Slide inspiration from Hanspeter Pfister &amp; Miriah Meyer">
            <a:extLst>
              <a:ext uri="{FF2B5EF4-FFF2-40B4-BE49-F238E27FC236}">
                <a16:creationId xmlns:a16="http://schemas.microsoft.com/office/drawing/2014/main" id="{BCFEF71A-0812-484E-A2D1-647ACB93E2B0}"/>
              </a:ext>
            </a:extLst>
          </p:cNvPr>
          <p:cNvSpPr txBox="1"/>
          <p:nvPr/>
        </p:nvSpPr>
        <p:spPr>
          <a:xfrm>
            <a:off x="3059286" y="13169861"/>
            <a:ext cx="18249901"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sz="2800" b="0" i="1" u="none" strike="noStrike" kern="0" cap="none" spc="0" normalizeH="0" baseline="0" noProof="0" dirty="0">
                <a:ln>
                  <a:noFill/>
                </a:ln>
                <a:solidFill>
                  <a:srgbClr val="000000"/>
                </a:solidFill>
                <a:effectLst/>
                <a:uLnTx/>
                <a:uFillTx/>
                <a:latin typeface="Gill Sans"/>
                <a:cs typeface="Helvetica"/>
                <a:sym typeface="Helvetica"/>
              </a:rPr>
              <a:t>Slide</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s and</a:t>
            </a:r>
            <a:r>
              <a:rPr kumimoji="0" sz="2800" b="0" i="1" u="none" strike="noStrike" kern="0" cap="none" spc="0" normalizeH="0" baseline="0" noProof="0" dirty="0">
                <a:ln>
                  <a:noFill/>
                </a:ln>
                <a:solidFill>
                  <a:srgbClr val="000000"/>
                </a:solidFill>
                <a:effectLst/>
                <a:uLnTx/>
                <a:uFillTx/>
                <a:latin typeface="Gill Sans"/>
                <a:cs typeface="Helvetica"/>
                <a:sym typeface="Helvetica"/>
              </a:rPr>
              <a:t> inspiration fro</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m Cody Dunne, Michelle </a:t>
            </a:r>
            <a:r>
              <a:rPr kumimoji="0" lang="en-US" sz="2800" b="0" i="1" u="none" strike="noStrike" kern="0" cap="none" spc="0" normalizeH="0" baseline="0" noProof="0" dirty="0" err="1">
                <a:ln>
                  <a:noFill/>
                </a:ln>
                <a:solidFill>
                  <a:srgbClr val="000000"/>
                </a:solidFill>
                <a:effectLst/>
                <a:uLnTx/>
                <a:uFillTx/>
                <a:latin typeface="Gill Sans"/>
                <a:cs typeface="Helvetica"/>
                <a:sym typeface="Helvetica"/>
              </a:rPr>
              <a:t>Borkin</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 </a:t>
            </a:r>
            <a:r>
              <a:rPr lang="en-US" dirty="0">
                <a:latin typeface="Gill Sans"/>
                <a:cs typeface="Helvetica"/>
                <a:sym typeface="Helvetica"/>
              </a:rPr>
              <a:t>Dylan Cashman, </a:t>
            </a:r>
            <a:r>
              <a:rPr kumimoji="0" lang="en-US" sz="2800" b="0" i="1" u="none" strike="noStrike" kern="0" cap="none" spc="0" normalizeH="0" baseline="0" noProof="0" dirty="0" err="1">
                <a:ln>
                  <a:noFill/>
                </a:ln>
                <a:solidFill>
                  <a:srgbClr val="000000"/>
                </a:solidFill>
                <a:effectLst/>
                <a:uLnTx/>
                <a:uFillTx/>
                <a:latin typeface="Gill Sans"/>
                <a:cs typeface="Helvetica"/>
                <a:sym typeface="Helvetica"/>
              </a:rPr>
              <a:t>Miriah</a:t>
            </a:r>
            <a:r>
              <a:rPr kumimoji="0" lang="en-US" sz="2800" b="0" i="1" u="none" strike="noStrike" kern="0" cap="none" spc="0" normalizeH="0" baseline="0" noProof="0" dirty="0">
                <a:ln>
                  <a:noFill/>
                </a:ln>
                <a:solidFill>
                  <a:srgbClr val="000000"/>
                </a:solidFill>
                <a:effectLst/>
                <a:uLnTx/>
                <a:uFillTx/>
                <a:latin typeface="Gill Sans"/>
                <a:cs typeface="Helvetica"/>
                <a:sym typeface="Helvetica"/>
              </a:rPr>
              <a:t> Meyer</a:t>
            </a:r>
            <a:endParaRPr kumimoji="0" sz="2800" b="0" i="1" u="none" strike="noStrike" kern="0" cap="none" spc="0" normalizeH="0" baseline="0" noProof="0" dirty="0">
              <a:ln>
                <a:noFill/>
              </a:ln>
              <a:solidFill>
                <a:srgbClr val="000000"/>
              </a:solidFill>
              <a:effectLst/>
              <a:uLnTx/>
              <a:uFillTx/>
              <a:latin typeface="Gill Sans"/>
              <a:cs typeface="Helvetica"/>
              <a:sym typeface="Helvetic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10</a:t>
            </a:fld>
            <a:endParaRPr/>
          </a:p>
        </p:txBody>
      </p:sp>
      <p:sp>
        <p:nvSpPr>
          <p:cNvPr id="339" name="Filter = eliminate elements"/>
          <p:cNvSpPr/>
          <p:nvPr/>
        </p:nvSpPr>
        <p:spPr>
          <a:xfrm>
            <a:off x="549441" y="3975457"/>
            <a:ext cx="10541001" cy="9335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7200"/>
            </a:pPr>
            <a:r>
              <a:rPr sz="5400" b="1" dirty="0">
                <a:solidFill>
                  <a:srgbClr val="FF4013"/>
                </a:solidFill>
              </a:rPr>
              <a:t>Filter</a:t>
            </a:r>
            <a:r>
              <a:rPr sz="5400" dirty="0"/>
              <a:t> </a:t>
            </a:r>
            <a:r>
              <a:rPr lang="en-US" sz="5400" dirty="0">
                <a:sym typeface="Wingdings" pitchFamily="2" charset="2"/>
              </a:rPr>
              <a:t></a:t>
            </a:r>
            <a:r>
              <a:rPr sz="5400" dirty="0"/>
              <a:t> </a:t>
            </a:r>
            <a:r>
              <a:rPr lang="en-US" sz="5400" dirty="0"/>
              <a:t>E</a:t>
            </a:r>
            <a:r>
              <a:rPr sz="5400" dirty="0"/>
              <a:t>liminate</a:t>
            </a:r>
            <a:r>
              <a:rPr lang="en-US" sz="5400" dirty="0"/>
              <a:t> (hide)</a:t>
            </a:r>
            <a:r>
              <a:rPr sz="5400" dirty="0"/>
              <a:t> elements</a:t>
            </a:r>
          </a:p>
        </p:txBody>
      </p:sp>
      <p:sp>
        <p:nvSpPr>
          <p:cNvPr id="340" name="Aggregate = Create new element representing multiple"/>
          <p:cNvSpPr/>
          <p:nvPr/>
        </p:nvSpPr>
        <p:spPr>
          <a:xfrm>
            <a:off x="12217400" y="3975457"/>
            <a:ext cx="12001500" cy="17645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7200"/>
            </a:pPr>
            <a:r>
              <a:rPr sz="5400" b="1" dirty="0">
                <a:solidFill>
                  <a:srgbClr val="FF4013"/>
                </a:solidFill>
              </a:rPr>
              <a:t>Aggregate</a:t>
            </a:r>
            <a:r>
              <a:rPr sz="5400" dirty="0"/>
              <a:t> </a:t>
            </a:r>
            <a:r>
              <a:rPr lang="en-US" sz="5400" dirty="0">
                <a:sym typeface="Wingdings" pitchFamily="2" charset="2"/>
              </a:rPr>
              <a:t> </a:t>
            </a:r>
            <a:r>
              <a:rPr sz="5400" dirty="0"/>
              <a:t>Create new element</a:t>
            </a:r>
            <a:r>
              <a:rPr lang="en-US" sz="5400" dirty="0"/>
              <a:t>(s)</a:t>
            </a:r>
            <a:r>
              <a:rPr sz="5400" dirty="0"/>
              <a:t> representing multiple</a:t>
            </a:r>
          </a:p>
        </p:txBody>
      </p:sp>
      <p:sp>
        <p:nvSpPr>
          <p:cNvPr id="14" name="Title 2">
            <a:extLst>
              <a:ext uri="{FF2B5EF4-FFF2-40B4-BE49-F238E27FC236}">
                <a16:creationId xmlns:a16="http://schemas.microsoft.com/office/drawing/2014/main" id="{6688DC71-A28C-2846-A0C8-B566B27D08A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 vs. Aggregation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11</a:t>
            </a:fld>
            <a:endParaRPr/>
          </a:p>
        </p:txBody>
      </p:sp>
      <p:sp>
        <p:nvSpPr>
          <p:cNvPr id="339" name="Filter = eliminate elements"/>
          <p:cNvSpPr/>
          <p:nvPr/>
        </p:nvSpPr>
        <p:spPr>
          <a:xfrm>
            <a:off x="549441" y="3975457"/>
            <a:ext cx="10541001" cy="9335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7200"/>
            </a:pPr>
            <a:r>
              <a:rPr sz="5400" b="1" dirty="0">
                <a:solidFill>
                  <a:srgbClr val="FF4013"/>
                </a:solidFill>
              </a:rPr>
              <a:t>Filter</a:t>
            </a:r>
            <a:r>
              <a:rPr sz="5400" dirty="0"/>
              <a:t> </a:t>
            </a:r>
            <a:r>
              <a:rPr lang="en-US" sz="5400" dirty="0">
                <a:sym typeface="Wingdings" pitchFamily="2" charset="2"/>
              </a:rPr>
              <a:t></a:t>
            </a:r>
            <a:r>
              <a:rPr sz="5400" dirty="0"/>
              <a:t> </a:t>
            </a:r>
            <a:r>
              <a:rPr lang="en-US" sz="5400" dirty="0"/>
              <a:t>E</a:t>
            </a:r>
            <a:r>
              <a:rPr sz="5400" dirty="0"/>
              <a:t>liminate</a:t>
            </a:r>
            <a:r>
              <a:rPr lang="en-US" sz="5400" dirty="0"/>
              <a:t> (hide)</a:t>
            </a:r>
            <a:r>
              <a:rPr sz="5400" dirty="0"/>
              <a:t> elements</a:t>
            </a:r>
          </a:p>
        </p:txBody>
      </p:sp>
      <p:sp>
        <p:nvSpPr>
          <p:cNvPr id="340" name="Aggregate = Create new element representing multiple"/>
          <p:cNvSpPr/>
          <p:nvPr/>
        </p:nvSpPr>
        <p:spPr>
          <a:xfrm>
            <a:off x="12217400" y="3975457"/>
            <a:ext cx="12001500" cy="17645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algn="l">
              <a:defRPr sz="7200"/>
            </a:pPr>
            <a:r>
              <a:rPr sz="5400" b="1" dirty="0">
                <a:solidFill>
                  <a:srgbClr val="FF4013"/>
                </a:solidFill>
              </a:rPr>
              <a:t>Aggregate</a:t>
            </a:r>
            <a:r>
              <a:rPr sz="5400" dirty="0"/>
              <a:t> </a:t>
            </a:r>
            <a:r>
              <a:rPr lang="en-US" sz="5400" dirty="0">
                <a:sym typeface="Wingdings" pitchFamily="2" charset="2"/>
              </a:rPr>
              <a:t> </a:t>
            </a:r>
            <a:r>
              <a:rPr sz="5400" dirty="0"/>
              <a:t>Create new element</a:t>
            </a:r>
            <a:r>
              <a:rPr lang="en-US" sz="5400" dirty="0"/>
              <a:t>(s)</a:t>
            </a:r>
            <a:r>
              <a:rPr sz="5400" dirty="0"/>
              <a:t> representing multiple</a:t>
            </a:r>
          </a:p>
        </p:txBody>
      </p:sp>
      <p:sp>
        <p:nvSpPr>
          <p:cNvPr id="341" name="Pros:"/>
          <p:cNvSpPr/>
          <p:nvPr/>
        </p:nvSpPr>
        <p:spPr>
          <a:xfrm>
            <a:off x="549441" y="6391205"/>
            <a:ext cx="1643077"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Pros:</a:t>
            </a:r>
          </a:p>
        </p:txBody>
      </p:sp>
      <p:sp>
        <p:nvSpPr>
          <p:cNvPr id="342" name="Easy to understand…"/>
          <p:cNvSpPr/>
          <p:nvPr/>
        </p:nvSpPr>
        <p:spPr>
          <a:xfrm>
            <a:off x="2768600" y="6391205"/>
            <a:ext cx="7988300" cy="21108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609600" indent="-609600" algn="l">
              <a:spcBef>
                <a:spcPts val="2700"/>
              </a:spcBef>
              <a:buSzPct val="125000"/>
              <a:buChar char="•"/>
              <a:defRPr sz="7200"/>
            </a:pPr>
            <a:r>
              <a:rPr sz="5400" dirty="0"/>
              <a:t>Easy to understand</a:t>
            </a:r>
          </a:p>
          <a:p>
            <a:pPr marL="609600" indent="-609600" algn="l">
              <a:spcBef>
                <a:spcPts val="2700"/>
              </a:spcBef>
              <a:buSzPct val="125000"/>
              <a:buChar char="•"/>
              <a:defRPr sz="7200"/>
            </a:pPr>
            <a:r>
              <a:rPr sz="5400" dirty="0"/>
              <a:t>Easy to compute</a:t>
            </a:r>
          </a:p>
        </p:txBody>
      </p:sp>
      <p:sp>
        <p:nvSpPr>
          <p:cNvPr id="343" name="Easy to forget elements"/>
          <p:cNvSpPr/>
          <p:nvPr/>
        </p:nvSpPr>
        <p:spPr>
          <a:xfrm>
            <a:off x="2768600" y="9284056"/>
            <a:ext cx="7988300" cy="17645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609600" indent="-609600" algn="l">
              <a:spcBef>
                <a:spcPts val="2700"/>
              </a:spcBef>
              <a:buSzPct val="125000"/>
              <a:buChar char="•"/>
              <a:defRPr sz="7200"/>
            </a:lvl1pPr>
          </a:lstStyle>
          <a:p>
            <a:r>
              <a:rPr sz="5400" dirty="0"/>
              <a:t>Easy </a:t>
            </a:r>
            <a:r>
              <a:rPr lang="en-US" sz="5400" dirty="0"/>
              <a:t>for the user </a:t>
            </a:r>
            <a:r>
              <a:rPr sz="5400" dirty="0"/>
              <a:t>to forget elements</a:t>
            </a:r>
          </a:p>
        </p:txBody>
      </p:sp>
      <p:sp>
        <p:nvSpPr>
          <p:cNvPr id="344" name="Cons:"/>
          <p:cNvSpPr/>
          <p:nvPr/>
        </p:nvSpPr>
        <p:spPr>
          <a:xfrm>
            <a:off x="549441" y="9699554"/>
            <a:ext cx="182582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Cons:</a:t>
            </a:r>
          </a:p>
        </p:txBody>
      </p:sp>
      <p:sp>
        <p:nvSpPr>
          <p:cNvPr id="345" name="Pros:"/>
          <p:cNvSpPr/>
          <p:nvPr/>
        </p:nvSpPr>
        <p:spPr>
          <a:xfrm>
            <a:off x="12192000" y="6391205"/>
            <a:ext cx="1643077"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Pros:</a:t>
            </a:r>
          </a:p>
        </p:txBody>
      </p:sp>
      <p:sp>
        <p:nvSpPr>
          <p:cNvPr id="346" name="No missing elements"/>
          <p:cNvSpPr/>
          <p:nvPr/>
        </p:nvSpPr>
        <p:spPr>
          <a:xfrm>
            <a:off x="14331950" y="6391205"/>
            <a:ext cx="9359900" cy="9335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marL="609600" indent="-609600" algn="l">
              <a:spcBef>
                <a:spcPts val="2700"/>
              </a:spcBef>
              <a:buSzPct val="125000"/>
              <a:buChar char="•"/>
              <a:defRPr sz="7200"/>
            </a:lvl1pPr>
          </a:lstStyle>
          <a:p>
            <a:r>
              <a:rPr sz="5400" dirty="0"/>
              <a:t>No missing elements</a:t>
            </a:r>
          </a:p>
        </p:txBody>
      </p:sp>
      <p:sp>
        <p:nvSpPr>
          <p:cNvPr id="347" name="How to summarize, and…"/>
          <p:cNvSpPr/>
          <p:nvPr/>
        </p:nvSpPr>
        <p:spPr>
          <a:xfrm>
            <a:off x="14487721" y="9284056"/>
            <a:ext cx="9588500" cy="29418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609600" indent="-609600" algn="l">
              <a:spcBef>
                <a:spcPts val="2700"/>
              </a:spcBef>
              <a:buSzPct val="125000"/>
              <a:buChar char="•"/>
              <a:defRPr sz="7200"/>
            </a:pPr>
            <a:r>
              <a:rPr lang="en-US" sz="5400" dirty="0"/>
              <a:t>Can require sophisticated expertise from the user </a:t>
            </a:r>
          </a:p>
          <a:p>
            <a:pPr marL="609600" indent="-609600" algn="l">
              <a:spcBef>
                <a:spcPts val="2700"/>
              </a:spcBef>
              <a:buSzPct val="125000"/>
              <a:buChar char="•"/>
              <a:defRPr sz="7200"/>
            </a:pPr>
            <a:endParaRPr sz="5400" dirty="0"/>
          </a:p>
        </p:txBody>
      </p:sp>
      <p:sp>
        <p:nvSpPr>
          <p:cNvPr id="348" name="Cons:"/>
          <p:cNvSpPr/>
          <p:nvPr/>
        </p:nvSpPr>
        <p:spPr>
          <a:xfrm>
            <a:off x="12217400" y="9699554"/>
            <a:ext cx="182582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latin typeface="Gill Sans SemiBold"/>
                <a:ea typeface="Gill Sans SemiBold"/>
                <a:cs typeface="Gill Sans SemiBold"/>
                <a:sym typeface="Gill Sans SemiBold"/>
              </a:defRPr>
            </a:lvl1pPr>
          </a:lstStyle>
          <a:p>
            <a:r>
              <a:rPr sz="5400" dirty="0">
                <a:solidFill>
                  <a:srgbClr val="FF4013"/>
                </a:solidFill>
              </a:rPr>
              <a:t>Cons:</a:t>
            </a:r>
          </a:p>
        </p:txBody>
      </p:sp>
      <p:sp>
        <p:nvSpPr>
          <p:cNvPr id="14" name="Title 2">
            <a:extLst>
              <a:ext uri="{FF2B5EF4-FFF2-40B4-BE49-F238E27FC236}">
                <a16:creationId xmlns:a16="http://schemas.microsoft.com/office/drawing/2014/main" id="{6688DC71-A28C-2846-A0C8-B566B27D08AA}"/>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 vs. Aggregation</a:t>
            </a:r>
          </a:p>
        </p:txBody>
      </p:sp>
    </p:spTree>
    <p:extLst>
      <p:ext uri="{BB962C8B-B14F-4D97-AF65-F5344CB8AC3E}">
        <p14:creationId xmlns:p14="http://schemas.microsoft.com/office/powerpoint/2010/main" val="315346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12</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Tree>
    <p:extLst>
      <p:ext uri="{BB962C8B-B14F-4D97-AF65-F5344CB8AC3E}">
        <p14:creationId xmlns:p14="http://schemas.microsoft.com/office/powerpoint/2010/main" val="2137838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13</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Item filtering</a:t>
            </a:r>
          </a:p>
          <a:p>
            <a:pPr algn="l">
              <a:defRPr sz="5600">
                <a:latin typeface="+mj-lt"/>
                <a:ea typeface="+mj-ea"/>
                <a:cs typeface="+mj-cs"/>
                <a:sym typeface="Gill Sans"/>
              </a:defRPr>
            </a:pPr>
            <a:r>
              <a:rPr lang="en-US" sz="5400" dirty="0">
                <a:sym typeface="Wingdings" pitchFamily="2" charset="2"/>
              </a:rPr>
              <a:t>	 </a:t>
            </a:r>
            <a:r>
              <a:rPr lang="en-US" sz="5400" dirty="0"/>
              <a:t>eliminate items based on value</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p:txBody>
      </p:sp>
    </p:spTree>
    <p:extLst>
      <p:ext uri="{BB962C8B-B14F-4D97-AF65-F5344CB8AC3E}">
        <p14:creationId xmlns:p14="http://schemas.microsoft.com/office/powerpoint/2010/main" val="200566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14</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Item filtering</a:t>
            </a:r>
          </a:p>
          <a:p>
            <a:pPr algn="l">
              <a:defRPr sz="5600">
                <a:latin typeface="+mj-lt"/>
                <a:ea typeface="+mj-ea"/>
                <a:cs typeface="+mj-cs"/>
                <a:sym typeface="Gill Sans"/>
              </a:defRPr>
            </a:pPr>
            <a:r>
              <a:rPr lang="en-US" sz="5400" dirty="0">
                <a:sym typeface="Wingdings" pitchFamily="2" charset="2"/>
              </a:rPr>
              <a:t>	 </a:t>
            </a:r>
            <a:r>
              <a:rPr lang="en-US" sz="5400" dirty="0"/>
              <a:t>eliminate items based on value</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p:txBody>
      </p:sp>
      <p:pic>
        <p:nvPicPr>
          <p:cNvPr id="2" name="Screen Recording 2022-10-26 at 15.21.04">
            <a:hlinkClick r:id="" action="ppaction://media"/>
            <a:extLst>
              <a:ext uri="{FF2B5EF4-FFF2-40B4-BE49-F238E27FC236}">
                <a16:creationId xmlns:a16="http://schemas.microsoft.com/office/drawing/2014/main" id="{7F9BB63A-9366-5206-B2A5-80A4128CBE2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096818" y="5225561"/>
            <a:ext cx="9039268" cy="7532723"/>
          </a:xfrm>
          <a:prstGeom prst="rect">
            <a:avLst/>
          </a:prstGeom>
        </p:spPr>
      </p:pic>
      <p:pic>
        <p:nvPicPr>
          <p:cNvPr id="3" name="Screen Recording 2022-10-26 at 15.21.26">
            <a:hlinkClick r:id="" action="ppaction://media"/>
            <a:extLst>
              <a:ext uri="{FF2B5EF4-FFF2-40B4-BE49-F238E27FC236}">
                <a16:creationId xmlns:a16="http://schemas.microsoft.com/office/drawing/2014/main" id="{7B392BEF-DCDA-ABFD-25DC-CF172AF7D4E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192000" y="3883178"/>
            <a:ext cx="11912600" cy="7927664"/>
          </a:xfrm>
          <a:prstGeom prst="rect">
            <a:avLst/>
          </a:prstGeom>
        </p:spPr>
      </p:pic>
      <p:sp>
        <p:nvSpPr>
          <p:cNvPr id="6" name="TextBox 5">
            <a:extLst>
              <a:ext uri="{FF2B5EF4-FFF2-40B4-BE49-F238E27FC236}">
                <a16:creationId xmlns:a16="http://schemas.microsoft.com/office/drawing/2014/main" id="{2D46EF77-E3D4-85F7-0FF2-066A47006B15}"/>
              </a:ext>
            </a:extLst>
          </p:cNvPr>
          <p:cNvSpPr txBox="1"/>
          <p:nvPr/>
        </p:nvSpPr>
        <p:spPr>
          <a:xfrm>
            <a:off x="517731" y="12545080"/>
            <a:ext cx="1219744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a:t>
            </a:r>
            <a:r>
              <a:rPr lang="en-US" sz="3200" dirty="0" err="1"/>
              <a:t>vega</a:t>
            </a:r>
            <a:r>
              <a:rPr lang="en-US" sz="3200" dirty="0"/>
              <a:t>/examples/interactive-legend/</a:t>
            </a:r>
          </a:p>
        </p:txBody>
      </p:sp>
      <p:sp>
        <p:nvSpPr>
          <p:cNvPr id="9" name="TextBox 8">
            <a:extLst>
              <a:ext uri="{FF2B5EF4-FFF2-40B4-BE49-F238E27FC236}">
                <a16:creationId xmlns:a16="http://schemas.microsoft.com/office/drawing/2014/main" id="{69DC1403-2DB3-229D-BEAA-F94048E87C37}"/>
              </a:ext>
            </a:extLst>
          </p:cNvPr>
          <p:cNvSpPr txBox="1"/>
          <p:nvPr/>
        </p:nvSpPr>
        <p:spPr>
          <a:xfrm>
            <a:off x="12715173" y="11885573"/>
            <a:ext cx="1219744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a:t>
            </a:r>
            <a:r>
              <a:rPr lang="en-US" sz="3200" dirty="0" err="1"/>
              <a:t>vega</a:t>
            </a:r>
            <a:r>
              <a:rPr lang="en-US" sz="3200" dirty="0"/>
              <a:t>/examples/overview-plus-detail/</a:t>
            </a:r>
          </a:p>
        </p:txBody>
      </p:sp>
    </p:spTree>
    <p:extLst>
      <p:ext uri="{BB962C8B-B14F-4D97-AF65-F5344CB8AC3E}">
        <p14:creationId xmlns:p14="http://schemas.microsoft.com/office/powerpoint/2010/main" val="3825158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2"/>
                                        </p:tgtEl>
                                      </p:cBhvr>
                                    </p:cmd>
                                  </p:childTnLst>
                                </p:cTn>
                              </p:par>
                            </p:childTnLst>
                          </p:cTn>
                        </p:par>
                        <p:par>
                          <p:cTn id="7" fill="hold">
                            <p:stCondLst>
                              <p:cond delay="9000"/>
                            </p:stCondLst>
                            <p:childTnLst>
                              <p:par>
                                <p:cTn id="8" presetID="1" presetClass="mediacall" presetSubtype="0" fill="hold" nodeType="afterEffect">
                                  <p:stCondLst>
                                    <p:cond delay="0"/>
                                  </p:stCondLst>
                                  <p:childTnLst>
                                    <p:cmd type="call" cmd="playFrom(0.0)">
                                      <p:cBhvr>
                                        <p:cTn id="9" dur="153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15</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Attribute filtering</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mj-lt"/>
                <a:sym typeface="Wingdings" pitchFamily="2" charset="2"/>
              </a:rPr>
              <a:t> eliminate attributes from display</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2121994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16</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1152043"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Attribute filtering</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mj-lt"/>
                <a:sym typeface="Wingdings" pitchFamily="2" charset="2"/>
              </a:rPr>
              <a:t> eliminate attributes from display</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
        <p:nvSpPr>
          <p:cNvPr id="5" name="TextBox 4">
            <a:extLst>
              <a:ext uri="{FF2B5EF4-FFF2-40B4-BE49-F238E27FC236}">
                <a16:creationId xmlns:a16="http://schemas.microsoft.com/office/drawing/2014/main" id="{807B7822-3799-9D30-A6DD-9CEFB3A2E04C}"/>
              </a:ext>
            </a:extLst>
          </p:cNvPr>
          <p:cNvSpPr txBox="1"/>
          <p:nvPr/>
        </p:nvSpPr>
        <p:spPr>
          <a:xfrm>
            <a:off x="505252" y="12701865"/>
            <a:ext cx="1044997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rPr>
              <a:t>https://</a:t>
            </a:r>
            <a:r>
              <a:rPr kumimoji="0" lang="en-US" sz="3200" b="0" i="0" u="none" strike="noStrike" cap="none" spc="0" normalizeH="0" baseline="0" dirty="0" err="1">
                <a:ln>
                  <a:noFill/>
                </a:ln>
                <a:solidFill>
                  <a:srgbClr val="000000"/>
                </a:solidFill>
                <a:effectLst/>
                <a:uFillTx/>
                <a:latin typeface="+mn-lt"/>
                <a:ea typeface="+mn-ea"/>
                <a:cs typeface="+mn-cs"/>
                <a:sym typeface="Gill Sans"/>
              </a:rPr>
              <a:t>www.nytimes.com</a:t>
            </a:r>
            <a:r>
              <a:rPr kumimoji="0" lang="en-US" sz="3200" b="0" i="0" u="none" strike="noStrike" cap="none" spc="0" normalizeH="0" baseline="0" dirty="0">
                <a:ln>
                  <a:noFill/>
                </a:ln>
                <a:solidFill>
                  <a:srgbClr val="000000"/>
                </a:solidFill>
                <a:effectLst/>
                <a:uFillTx/>
                <a:latin typeface="+mn-lt"/>
                <a:ea typeface="+mn-ea"/>
                <a:cs typeface="+mn-cs"/>
                <a:sym typeface="Gill Sans"/>
              </a:rPr>
              <a:t>/interactive/2021/us/covid-</a:t>
            </a:r>
            <a:r>
              <a:rPr kumimoji="0" lang="en-US" sz="3200" b="0" i="0" u="none" strike="noStrike" cap="none" spc="0" normalizeH="0" baseline="0" dirty="0" err="1">
                <a:ln>
                  <a:noFill/>
                </a:ln>
                <a:solidFill>
                  <a:srgbClr val="000000"/>
                </a:solidFill>
                <a:effectLst/>
                <a:uFillTx/>
                <a:latin typeface="+mn-lt"/>
                <a:ea typeface="+mn-ea"/>
                <a:cs typeface="+mn-cs"/>
                <a:sym typeface="Gill Sans"/>
              </a:rPr>
              <a:t>cases.html</a:t>
            </a:r>
            <a:endParaRPr kumimoji="0" lang="en-US" sz="3200" b="0" i="0" u="none" strike="noStrike" cap="none" spc="0" normalizeH="0" baseline="0" dirty="0">
              <a:ln>
                <a:noFill/>
              </a:ln>
              <a:solidFill>
                <a:srgbClr val="000000"/>
              </a:solidFill>
              <a:effectLst/>
              <a:uFillTx/>
              <a:latin typeface="+mn-lt"/>
              <a:ea typeface="+mn-ea"/>
              <a:cs typeface="+mn-cs"/>
              <a:sym typeface="Gill Sans"/>
            </a:endParaRPr>
          </a:p>
        </p:txBody>
      </p:sp>
      <p:pic>
        <p:nvPicPr>
          <p:cNvPr id="6" name="Screen Recording 2022-10-26 at 15.38.14">
            <a:hlinkClick r:id="" action="ppaction://media"/>
            <a:extLst>
              <a:ext uri="{FF2B5EF4-FFF2-40B4-BE49-F238E27FC236}">
                <a16:creationId xmlns:a16="http://schemas.microsoft.com/office/drawing/2014/main" id="{0DA29054-E033-1B52-D3B1-06A7FD40FC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04320" y="3996199"/>
            <a:ext cx="12937490" cy="8943109"/>
          </a:xfrm>
          <a:prstGeom prst="rect">
            <a:avLst/>
          </a:prstGeom>
        </p:spPr>
      </p:pic>
    </p:spTree>
    <p:extLst>
      <p:ext uri="{BB962C8B-B14F-4D97-AF65-F5344CB8AC3E}">
        <p14:creationId xmlns:p14="http://schemas.microsoft.com/office/powerpoint/2010/main" val="819289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17</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pic>
        <p:nvPicPr>
          <p:cNvPr id="2" name="Screen Recording 2021-09-05 at 13.24.43" descr="Screen Recording 2021-09-05 at 13.24.43">
            <a:hlinkClick r:id="" action="ppaction://media"/>
            <a:extLst>
              <a:ext uri="{FF2B5EF4-FFF2-40B4-BE49-F238E27FC236}">
                <a16:creationId xmlns:a16="http://schemas.microsoft.com/office/drawing/2014/main" id="{202DDAF5-FC30-9B4B-97F4-5549ECACCE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23115" y="3844925"/>
            <a:ext cx="12494185" cy="8245475"/>
          </a:xfrm>
          <a:prstGeom prst="rect">
            <a:avLst/>
          </a:prstGeom>
        </p:spPr>
      </p:pic>
      <p:sp>
        <p:nvSpPr>
          <p:cNvPr id="6" name="http://www.nytimes.com/interactive/dining/new-york-health-department-restaurant-ratings-map.html">
            <a:extLst>
              <a:ext uri="{FF2B5EF4-FFF2-40B4-BE49-F238E27FC236}">
                <a16:creationId xmlns:a16="http://schemas.microsoft.com/office/drawing/2014/main" id="{3AE2141F-3032-F24F-8A00-3159C524487C}"/>
              </a:ext>
            </a:extLst>
          </p:cNvPr>
          <p:cNvSpPr/>
          <p:nvPr/>
        </p:nvSpPr>
        <p:spPr>
          <a:xfrm>
            <a:off x="-882650" y="12992021"/>
            <a:ext cx="24384000" cy="53347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4800" i="1" u="sng">
                <a:hlinkClick r:id="rId6"/>
              </a:defRPr>
            </a:lvl1pPr>
          </a:lstStyle>
          <a:p>
            <a:pPr algn="r">
              <a:defRPr u="none"/>
            </a:pPr>
            <a:r>
              <a:rPr sz="2800" i="0" u="none" dirty="0">
                <a:hlinkClick r:id="rId6"/>
              </a:rPr>
              <a:t>http://www.nytimes.com/interactive/dining/new-york-health-department-restaurant-ratings-map.html</a:t>
            </a:r>
          </a:p>
        </p:txBody>
      </p:sp>
      <p:sp>
        <p:nvSpPr>
          <p:cNvPr id="3" name="Rectangle 2">
            <a:extLst>
              <a:ext uri="{FF2B5EF4-FFF2-40B4-BE49-F238E27FC236}">
                <a16:creationId xmlns:a16="http://schemas.microsoft.com/office/drawing/2014/main" id="{69DBAF8A-92D7-A719-C0A6-371C9C2C67EB}"/>
              </a:ext>
            </a:extLst>
          </p:cNvPr>
          <p:cNvSpPr/>
          <p:nvPr/>
        </p:nvSpPr>
        <p:spPr>
          <a:xfrm>
            <a:off x="785957" y="3599693"/>
            <a:ext cx="11152043" cy="590931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0000"/>
                </a:solidFill>
                <a:latin typeface="Gill Sans"/>
                <a:sym typeface="Wingdings" pitchFamily="2" charset="2"/>
              </a:rPr>
              <a:t>Item filtering</a:t>
            </a:r>
          </a:p>
          <a:p>
            <a:pPr algn="l">
              <a:defRPr sz="5600">
                <a:latin typeface="+mj-lt"/>
                <a:ea typeface="+mj-ea"/>
                <a:cs typeface="+mj-cs"/>
                <a:sym typeface="Gill Sans"/>
              </a:defRPr>
            </a:pPr>
            <a:r>
              <a:rPr lang="en-US" sz="5400" dirty="0">
                <a:sym typeface="Wingdings" pitchFamily="2" charset="2"/>
              </a:rPr>
              <a:t>	 </a:t>
            </a:r>
            <a:r>
              <a:rPr lang="en-US" sz="5400" dirty="0"/>
              <a:t>eliminate items based on value</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chemeClr val="tx1"/>
              </a:solidFill>
              <a:latin typeface="Gill Sans"/>
              <a:sym typeface="Wingdings" pitchFamily="2" charset="2"/>
            </a:endParaRPr>
          </a:p>
          <a:p>
            <a:pPr algn="l">
              <a:defRPr sz="5600">
                <a:latin typeface="+mj-lt"/>
                <a:ea typeface="+mj-ea"/>
                <a:cs typeface="+mj-cs"/>
                <a:sym typeface="Gill Sans"/>
              </a:defRPr>
            </a:pPr>
            <a:r>
              <a:rPr lang="en-US" sz="5400" b="1" dirty="0">
                <a:solidFill>
                  <a:srgbClr val="FF0000"/>
                </a:solidFill>
                <a:latin typeface="Gill Sans"/>
                <a:sym typeface="Wingdings" pitchFamily="2" charset="2"/>
              </a:rPr>
              <a:t>Attribute filtering</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mj-lt"/>
                <a:sym typeface="Wingdings" pitchFamily="2" charset="2"/>
              </a:rPr>
              <a:t> eliminate attributes from display</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3126772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18</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883928" y="5689750"/>
            <a:ext cx="13485214" cy="4247317"/>
          </a:xfrm>
          <a:prstGeom prst="rect">
            <a:avLst/>
          </a:prstGeom>
        </p:spPr>
        <p:txBody>
          <a:bodyPr wrap="square">
            <a:spAutoFit/>
          </a:bodyPr>
          <a:lstStyle/>
          <a:p>
            <a:pPr algn="l">
              <a:defRPr sz="5600">
                <a:latin typeface="+mj-lt"/>
                <a:ea typeface="+mj-ea"/>
                <a:cs typeface="+mj-cs"/>
                <a:sym typeface="Gill Sans"/>
              </a:defRPr>
            </a:pPr>
            <a:r>
              <a:rPr lang="en-US" sz="5400" b="1" dirty="0">
                <a:solidFill>
                  <a:schemeClr val="tx1"/>
                </a:solidFill>
                <a:latin typeface="Gill Sans"/>
                <a:sym typeface="Wingdings" pitchFamily="2" charset="2"/>
              </a:rPr>
              <a:t>How can we help the user remember that they are only viewing a subset of the data? </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a:p>
            <a:pPr algn="l">
              <a:defRPr sz="5600">
                <a:latin typeface="+mj-lt"/>
                <a:ea typeface="+mj-ea"/>
                <a:cs typeface="+mj-cs"/>
                <a:sym typeface="Gill Sans"/>
              </a:defRPr>
            </a:pPr>
            <a:r>
              <a:rPr lang="en-US" sz="5400" dirty="0">
                <a:solidFill>
                  <a:schemeClr val="tx1"/>
                </a:solidFill>
                <a:latin typeface="Gill Sans"/>
                <a:sym typeface="Wingdings" pitchFamily="2" charset="2"/>
              </a:rPr>
              <a:t>Sketch some ideas</a:t>
            </a:r>
          </a:p>
        </p:txBody>
      </p:sp>
      <p:pic>
        <p:nvPicPr>
          <p:cNvPr id="3" name="Graphic 2" descr="Questions outline">
            <a:extLst>
              <a:ext uri="{FF2B5EF4-FFF2-40B4-BE49-F238E27FC236}">
                <a16:creationId xmlns:a16="http://schemas.microsoft.com/office/drawing/2014/main" id="{74E8E65B-857C-064B-CB1A-1C8D967840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22880" y="4505960"/>
            <a:ext cx="6985000" cy="6985000"/>
          </a:xfrm>
          <a:prstGeom prst="rect">
            <a:avLst/>
          </a:prstGeom>
        </p:spPr>
      </p:pic>
    </p:spTree>
    <p:extLst>
      <p:ext uri="{BB962C8B-B14F-4D97-AF65-F5344CB8AC3E}">
        <p14:creationId xmlns:p14="http://schemas.microsoft.com/office/powerpoint/2010/main" val="2811956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19</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Filtering</a:t>
            </a:r>
          </a:p>
        </p:txBody>
      </p:sp>
      <p:sp>
        <p:nvSpPr>
          <p:cNvPr id="7" name="Rectangle 6">
            <a:extLst>
              <a:ext uri="{FF2B5EF4-FFF2-40B4-BE49-F238E27FC236}">
                <a16:creationId xmlns:a16="http://schemas.microsoft.com/office/drawing/2014/main" id="{07359D45-766B-D348-97EA-1D131BA2303E}"/>
              </a:ext>
            </a:extLst>
          </p:cNvPr>
          <p:cNvSpPr/>
          <p:nvPr/>
        </p:nvSpPr>
        <p:spPr>
          <a:xfrm>
            <a:off x="785957" y="3599693"/>
            <a:ext cx="15346672" cy="2585323"/>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sym typeface="Wingdings" pitchFamily="2" charset="2"/>
              </a:rPr>
              <a:t>Scented Widgets </a:t>
            </a:r>
            <a:endParaRPr lang="en-US" sz="5400" b="1" dirty="0">
              <a:solidFill>
                <a:schemeClr val="tx1"/>
              </a:solidFill>
              <a:latin typeface="Gill Sans"/>
              <a:sym typeface="Wingdings" pitchFamily="2" charset="2"/>
            </a:endParaRP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Help address the risk of forgetting information </a:t>
            </a:r>
          </a:p>
          <a:p>
            <a:pPr algn="l">
              <a:defRPr sz="5600">
                <a:latin typeface="+mj-lt"/>
                <a:ea typeface="+mj-ea"/>
                <a:cs typeface="+mj-cs"/>
                <a:sym typeface="Gill Sans"/>
              </a:defRPr>
            </a:pPr>
            <a:endParaRPr lang="en-US" sz="5400" b="1" dirty="0">
              <a:solidFill>
                <a:schemeClr val="tx1"/>
              </a:solidFill>
              <a:latin typeface="Gill Sans"/>
              <a:sym typeface="Wingdings" pitchFamily="2" charset="2"/>
            </a:endParaRPr>
          </a:p>
        </p:txBody>
      </p:sp>
      <p:sp>
        <p:nvSpPr>
          <p:cNvPr id="2" name="(Willet 2007)">
            <a:extLst>
              <a:ext uri="{FF2B5EF4-FFF2-40B4-BE49-F238E27FC236}">
                <a16:creationId xmlns:a16="http://schemas.microsoft.com/office/drawing/2014/main" id="{838DC525-E3FD-2861-89D6-99B2E1C3F191}"/>
              </a:ext>
            </a:extLst>
          </p:cNvPr>
          <p:cNvSpPr/>
          <p:nvPr/>
        </p:nvSpPr>
        <p:spPr>
          <a:xfrm>
            <a:off x="785957" y="12440378"/>
            <a:ext cx="2431332" cy="627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50800" tIns="50800" rIns="50800" bIns="50800" numCol="1" anchor="ctr">
            <a:spAutoFit/>
          </a:bodyPr>
          <a:lstStyle>
            <a:lvl1pPr>
              <a:defRPr sz="3000" i="1"/>
            </a:lvl1pPr>
          </a:lstStyle>
          <a:p>
            <a:r>
              <a:rPr dirty="0"/>
              <a:t>(Willet 2007)</a:t>
            </a:r>
          </a:p>
        </p:txBody>
      </p:sp>
      <p:pic>
        <p:nvPicPr>
          <p:cNvPr id="5" name="Picture 4" descr="Diagram&#10;&#10;Description automatically generated with low confidence">
            <a:extLst>
              <a:ext uri="{FF2B5EF4-FFF2-40B4-BE49-F238E27FC236}">
                <a16:creationId xmlns:a16="http://schemas.microsoft.com/office/drawing/2014/main" id="{E267C41C-FD39-690C-EFFA-D2B84D4C0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 y="6185016"/>
            <a:ext cx="24439717" cy="5488824"/>
          </a:xfrm>
          <a:prstGeom prst="rect">
            <a:avLst/>
          </a:prstGeom>
        </p:spPr>
      </p:pic>
    </p:spTree>
    <p:extLst>
      <p:ext uri="{BB962C8B-B14F-4D97-AF65-F5344CB8AC3E}">
        <p14:creationId xmlns:p14="http://schemas.microsoft.com/office/powerpoint/2010/main" val="1370777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Interaction</a:t>
            </a:r>
          </a:p>
          <a:p>
            <a:pPr marL="685800" indent="-685800" algn="l">
              <a:buFont typeface="Arial" panose="020B0604020202020204" pitchFamily="34" charset="0"/>
              <a:buChar char="•"/>
            </a:pPr>
            <a:r>
              <a:rPr lang="en-US" dirty="0"/>
              <a:t>Reviewed Faceting </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20</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Tree>
    <p:extLst>
      <p:ext uri="{BB962C8B-B14F-4D97-AF65-F5344CB8AC3E}">
        <p14:creationId xmlns:p14="http://schemas.microsoft.com/office/powerpoint/2010/main" val="1777072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21</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8" name="Rectangle 7">
            <a:extLst>
              <a:ext uri="{FF2B5EF4-FFF2-40B4-BE49-F238E27FC236}">
                <a16:creationId xmlns:a16="http://schemas.microsoft.com/office/drawing/2014/main" id="{ABAA36CF-D5E2-B04A-AFBF-07257126A92E}"/>
              </a:ext>
            </a:extLst>
          </p:cNvPr>
          <p:cNvSpPr/>
          <p:nvPr/>
        </p:nvSpPr>
        <p:spPr>
          <a:xfrm>
            <a:off x="811357" y="3327400"/>
            <a:ext cx="13843757" cy="4108817"/>
          </a:xfrm>
          <a:prstGeom prst="rect">
            <a:avLst/>
          </a:prstGeom>
        </p:spPr>
        <p:txBody>
          <a:bodyPr wrap="square">
            <a:spAutoFit/>
          </a:bodyPr>
          <a:lstStyle/>
          <a:p>
            <a:pPr algn="l">
              <a:spcBef>
                <a:spcPts val="2700"/>
              </a:spcBef>
              <a:buSzPct val="125000"/>
              <a:defRPr sz="7200"/>
            </a:pPr>
            <a:r>
              <a:rPr lang="en-US" sz="5400" b="1" dirty="0">
                <a:solidFill>
                  <a:srgbClr val="FF0000"/>
                </a:solidFill>
              </a:rPr>
              <a:t>Item aggregation</a:t>
            </a:r>
          </a:p>
          <a:p>
            <a:pPr algn="l">
              <a:spcBef>
                <a:spcPts val="2700"/>
              </a:spcBef>
              <a:buSzPct val="125000"/>
              <a:defRPr sz="7200"/>
            </a:pPr>
            <a:r>
              <a:rPr lang="en-US" sz="5400" b="1" dirty="0">
                <a:sym typeface="Wingdings" pitchFamily="2" charset="2"/>
              </a:rPr>
              <a:t>	 </a:t>
            </a:r>
            <a:r>
              <a:rPr lang="en-US" sz="5400" dirty="0">
                <a:sym typeface="Wingdings" pitchFamily="2" charset="2"/>
              </a:rPr>
              <a:t>Create one item to represent many</a:t>
            </a:r>
          </a:p>
          <a:p>
            <a:pPr algn="l">
              <a:spcBef>
                <a:spcPts val="2700"/>
              </a:spcBef>
              <a:buSzPct val="125000"/>
              <a:defRPr sz="7200"/>
            </a:pPr>
            <a:endParaRPr lang="en-US" sz="5400" b="1" dirty="0">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78331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22</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pic>
        <p:nvPicPr>
          <p:cNvPr id="5" name="droppedImage.tiff" descr="droppedImage.tiff">
            <a:extLst>
              <a:ext uri="{FF2B5EF4-FFF2-40B4-BE49-F238E27FC236}">
                <a16:creationId xmlns:a16="http://schemas.microsoft.com/office/drawing/2014/main" id="{9092D703-0402-0048-98AD-481C8A47D2F4}"/>
              </a:ext>
            </a:extLst>
          </p:cNvPr>
          <p:cNvPicPr>
            <a:picLocks noChangeAspect="1"/>
          </p:cNvPicPr>
          <p:nvPr/>
        </p:nvPicPr>
        <p:blipFill>
          <a:blip r:embed="rId3"/>
          <a:stretch>
            <a:fillRect/>
          </a:stretch>
        </p:blipFill>
        <p:spPr>
          <a:xfrm>
            <a:off x="14528800" y="3706741"/>
            <a:ext cx="8280400" cy="8626619"/>
          </a:xfrm>
          <a:prstGeom prst="rect">
            <a:avLst/>
          </a:prstGeom>
          <a:ln w="12700">
            <a:miter lim="400000"/>
          </a:ln>
        </p:spPr>
      </p:pic>
      <p:sp>
        <p:nvSpPr>
          <p:cNvPr id="6" name="bins (aggregates) of data">
            <a:extLst>
              <a:ext uri="{FF2B5EF4-FFF2-40B4-BE49-F238E27FC236}">
                <a16:creationId xmlns:a16="http://schemas.microsoft.com/office/drawing/2014/main" id="{DE295CB3-208C-8445-B16A-43D4B2924183}"/>
              </a:ext>
            </a:extLst>
          </p:cNvPr>
          <p:cNvSpPr/>
          <p:nvPr/>
        </p:nvSpPr>
        <p:spPr>
          <a:xfrm>
            <a:off x="15874702" y="12117460"/>
            <a:ext cx="6755756" cy="91440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i="1">
                <a:solidFill>
                  <a:srgbClr val="0061FF"/>
                </a:solidFill>
              </a:defRPr>
            </a:lvl1pPr>
          </a:lstStyle>
          <a:p>
            <a:r>
              <a:rPr dirty="0"/>
              <a:t>bins (aggregates) of data</a:t>
            </a:r>
          </a:p>
        </p:txBody>
      </p:sp>
      <p:sp>
        <p:nvSpPr>
          <p:cNvPr id="2" name="Rectangle 1">
            <a:extLst>
              <a:ext uri="{FF2B5EF4-FFF2-40B4-BE49-F238E27FC236}">
                <a16:creationId xmlns:a16="http://schemas.microsoft.com/office/drawing/2014/main" id="{32D81CFF-D035-9416-D607-76ADB76A4B22}"/>
              </a:ext>
            </a:extLst>
          </p:cNvPr>
          <p:cNvSpPr/>
          <p:nvPr/>
        </p:nvSpPr>
        <p:spPr>
          <a:xfrm>
            <a:off x="811357" y="3327400"/>
            <a:ext cx="13843757" cy="4108817"/>
          </a:xfrm>
          <a:prstGeom prst="rect">
            <a:avLst/>
          </a:prstGeom>
        </p:spPr>
        <p:txBody>
          <a:bodyPr wrap="square">
            <a:spAutoFit/>
          </a:bodyPr>
          <a:lstStyle/>
          <a:p>
            <a:pPr algn="l">
              <a:spcBef>
                <a:spcPts val="2700"/>
              </a:spcBef>
              <a:buSzPct val="125000"/>
              <a:defRPr sz="7200"/>
            </a:pPr>
            <a:r>
              <a:rPr lang="en-US" sz="5400" b="1" dirty="0">
                <a:solidFill>
                  <a:srgbClr val="FF0000"/>
                </a:solidFill>
              </a:rPr>
              <a:t>Item aggregation</a:t>
            </a:r>
          </a:p>
          <a:p>
            <a:pPr algn="l">
              <a:spcBef>
                <a:spcPts val="2700"/>
              </a:spcBef>
              <a:buSzPct val="125000"/>
              <a:defRPr sz="7200"/>
            </a:pPr>
            <a:r>
              <a:rPr lang="en-US" sz="5400" b="1" dirty="0">
                <a:sym typeface="Wingdings" pitchFamily="2" charset="2"/>
              </a:rPr>
              <a:t>	 </a:t>
            </a:r>
            <a:r>
              <a:rPr lang="en-US" sz="5400" dirty="0">
                <a:sym typeface="Wingdings" pitchFamily="2" charset="2"/>
              </a:rPr>
              <a:t>Create one item to represent many</a:t>
            </a:r>
          </a:p>
          <a:p>
            <a:pPr algn="l">
              <a:spcBef>
                <a:spcPts val="2700"/>
              </a:spcBef>
              <a:buSzPct val="125000"/>
              <a:defRPr sz="7200"/>
            </a:pPr>
            <a:endParaRPr lang="en-US" sz="5400" b="1" dirty="0">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1887816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23</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7" name="https://bl.ocks.org/mbostock/4061502">
            <a:extLst>
              <a:ext uri="{FF2B5EF4-FFF2-40B4-BE49-F238E27FC236}">
                <a16:creationId xmlns:a16="http://schemas.microsoft.com/office/drawing/2014/main" id="{65CAFD08-8D14-6446-9B4D-C96BBC0C8717}"/>
              </a:ext>
            </a:extLst>
          </p:cNvPr>
          <p:cNvSpPr/>
          <p:nvPr/>
        </p:nvSpPr>
        <p:spPr>
          <a:xfrm>
            <a:off x="18356223" y="13030160"/>
            <a:ext cx="5241820" cy="53347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4800" i="1" u="sng">
                <a:hlinkClick r:id="rId3"/>
              </a:defRPr>
            </a:lvl1pPr>
          </a:lstStyle>
          <a:p>
            <a:pPr>
              <a:defRPr u="none"/>
            </a:pPr>
            <a:r>
              <a:rPr sz="2800" u="sng" dirty="0">
                <a:hlinkClick r:id="rId3"/>
              </a:rPr>
              <a:t>https://bl.ocks.org/mbostock/4061502</a:t>
            </a:r>
          </a:p>
        </p:txBody>
      </p:sp>
      <p:pic>
        <p:nvPicPr>
          <p:cNvPr id="9" name="droppedImage.tiff" descr="droppedImage.tiff">
            <a:extLst>
              <a:ext uri="{FF2B5EF4-FFF2-40B4-BE49-F238E27FC236}">
                <a16:creationId xmlns:a16="http://schemas.microsoft.com/office/drawing/2014/main" id="{33774F6D-15E8-6B46-8F1C-E80F28C4F028}"/>
              </a:ext>
            </a:extLst>
          </p:cNvPr>
          <p:cNvPicPr>
            <a:picLocks noChangeAspect="1"/>
          </p:cNvPicPr>
          <p:nvPr/>
        </p:nvPicPr>
        <p:blipFill>
          <a:blip r:embed="rId4"/>
          <a:stretch>
            <a:fillRect/>
          </a:stretch>
        </p:blipFill>
        <p:spPr>
          <a:xfrm>
            <a:off x="14300200" y="4251286"/>
            <a:ext cx="8986061" cy="2882900"/>
          </a:xfrm>
          <a:prstGeom prst="rect">
            <a:avLst/>
          </a:prstGeom>
          <a:ln w="12700">
            <a:miter lim="400000"/>
          </a:ln>
        </p:spPr>
      </p:pic>
      <p:pic>
        <p:nvPicPr>
          <p:cNvPr id="3" name="Picture 2" descr="Chart, box and whisker chart&#10;&#10;Description automatically generated">
            <a:extLst>
              <a:ext uri="{FF2B5EF4-FFF2-40B4-BE49-F238E27FC236}">
                <a16:creationId xmlns:a16="http://schemas.microsoft.com/office/drawing/2014/main" id="{9C724385-F939-7845-9B69-B20E6372D5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2910" y="6839386"/>
            <a:ext cx="5800640" cy="6017776"/>
          </a:xfrm>
          <a:prstGeom prst="rect">
            <a:avLst/>
          </a:prstGeom>
        </p:spPr>
      </p:pic>
      <p:sp>
        <p:nvSpPr>
          <p:cNvPr id="12" name="TextBox 11">
            <a:extLst>
              <a:ext uri="{FF2B5EF4-FFF2-40B4-BE49-F238E27FC236}">
                <a16:creationId xmlns:a16="http://schemas.microsoft.com/office/drawing/2014/main" id="{C0374C58-EB78-5A4E-9724-BDF9B6953A0F}"/>
              </a:ext>
            </a:extLst>
          </p:cNvPr>
          <p:cNvSpPr txBox="1"/>
          <p:nvPr/>
        </p:nvSpPr>
        <p:spPr>
          <a:xfrm>
            <a:off x="11127512" y="13030160"/>
            <a:ext cx="7128554" cy="533479"/>
          </a:xfrm>
          <a:prstGeom prst="rect">
            <a:avLst/>
          </a:prstGeom>
          <a:ln w="12700">
            <a:miter lim="400000"/>
          </a:ln>
        </p:spPr>
        <p:txBody>
          <a:bodyPr wrap="non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800" i="1" u="sng"/>
            </a:lvl1pPr>
          </a:lstStyle>
          <a:p>
            <a:r>
              <a:rPr lang="en-US" dirty="0"/>
              <a:t>https://</a:t>
            </a:r>
            <a:r>
              <a:rPr lang="en-US" dirty="0" err="1"/>
              <a:t>datavizcatalogue.com</a:t>
            </a:r>
            <a:r>
              <a:rPr lang="en-US" dirty="0"/>
              <a:t>/methods/</a:t>
            </a:r>
            <a:r>
              <a:rPr lang="en-US" dirty="0" err="1"/>
              <a:t>box_plot.html</a:t>
            </a:r>
            <a:endParaRPr lang="en-US" dirty="0"/>
          </a:p>
        </p:txBody>
      </p:sp>
      <p:sp>
        <p:nvSpPr>
          <p:cNvPr id="5" name="Rectangle 4">
            <a:extLst>
              <a:ext uri="{FF2B5EF4-FFF2-40B4-BE49-F238E27FC236}">
                <a16:creationId xmlns:a16="http://schemas.microsoft.com/office/drawing/2014/main" id="{B6137FAC-0825-2259-BFB0-59395CA5C103}"/>
              </a:ext>
            </a:extLst>
          </p:cNvPr>
          <p:cNvSpPr/>
          <p:nvPr/>
        </p:nvSpPr>
        <p:spPr>
          <a:xfrm>
            <a:off x="811357" y="3327400"/>
            <a:ext cx="13843757" cy="4108817"/>
          </a:xfrm>
          <a:prstGeom prst="rect">
            <a:avLst/>
          </a:prstGeom>
        </p:spPr>
        <p:txBody>
          <a:bodyPr wrap="square">
            <a:spAutoFit/>
          </a:bodyPr>
          <a:lstStyle/>
          <a:p>
            <a:pPr algn="l">
              <a:spcBef>
                <a:spcPts val="2700"/>
              </a:spcBef>
              <a:buSzPct val="125000"/>
              <a:defRPr sz="7200"/>
            </a:pPr>
            <a:r>
              <a:rPr lang="en-US" sz="5400" b="1" dirty="0">
                <a:solidFill>
                  <a:srgbClr val="FF0000"/>
                </a:solidFill>
              </a:rPr>
              <a:t>Item aggregation</a:t>
            </a:r>
          </a:p>
          <a:p>
            <a:pPr algn="l">
              <a:spcBef>
                <a:spcPts val="2700"/>
              </a:spcBef>
              <a:buSzPct val="125000"/>
              <a:defRPr sz="7200"/>
            </a:pPr>
            <a:r>
              <a:rPr lang="en-US" sz="5400" b="1" dirty="0">
                <a:sym typeface="Wingdings" pitchFamily="2" charset="2"/>
              </a:rPr>
              <a:t>	 </a:t>
            </a:r>
            <a:r>
              <a:rPr lang="en-US" sz="5400" dirty="0">
                <a:sym typeface="Wingdings" pitchFamily="2" charset="2"/>
              </a:rPr>
              <a:t>Create one item to represent many</a:t>
            </a:r>
          </a:p>
          <a:p>
            <a:pPr algn="l">
              <a:spcBef>
                <a:spcPts val="2700"/>
              </a:spcBef>
              <a:buSzPct val="125000"/>
              <a:defRPr sz="7200"/>
            </a:pPr>
            <a:endParaRPr lang="en-US" sz="5400" b="1" dirty="0">
              <a:sym typeface="Wingdings" pitchFamily="2" charset="2"/>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12144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24</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2" name="Rectangle 1">
            <a:extLst>
              <a:ext uri="{FF2B5EF4-FFF2-40B4-BE49-F238E27FC236}">
                <a16:creationId xmlns:a16="http://schemas.microsoft.com/office/drawing/2014/main" id="{B49A68BB-3460-29C4-12DC-FECE07B724A3}"/>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Attribute aggregation</a:t>
            </a:r>
          </a:p>
          <a:p>
            <a:pPr algn="l">
              <a:spcBef>
                <a:spcPts val="2700"/>
              </a:spcBef>
              <a:buSzPct val="125000"/>
              <a:defRPr sz="7200"/>
            </a:pPr>
            <a:r>
              <a:rPr lang="en-US" sz="5400" b="1" dirty="0"/>
              <a:t> 	</a:t>
            </a:r>
            <a:r>
              <a:rPr lang="en-US" sz="5400" dirty="0">
                <a:sym typeface="Wingdings" pitchFamily="2" charset="2"/>
              </a:rPr>
              <a:t> Collapse / reduce attributes </a:t>
            </a:r>
          </a:p>
        </p:txBody>
      </p:sp>
    </p:spTree>
    <p:extLst>
      <p:ext uri="{BB962C8B-B14F-4D97-AF65-F5344CB8AC3E}">
        <p14:creationId xmlns:p14="http://schemas.microsoft.com/office/powerpoint/2010/main" val="2905200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25</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3" name="Rectangle 2">
            <a:extLst>
              <a:ext uri="{FF2B5EF4-FFF2-40B4-BE49-F238E27FC236}">
                <a16:creationId xmlns:a16="http://schemas.microsoft.com/office/drawing/2014/main" id="{E4A465B1-06E6-1756-A1CC-F10B153864B5}"/>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Attribute aggregation</a:t>
            </a:r>
          </a:p>
          <a:p>
            <a:pPr algn="l">
              <a:spcBef>
                <a:spcPts val="2700"/>
              </a:spcBef>
              <a:buSzPct val="125000"/>
              <a:defRPr sz="7200"/>
            </a:pPr>
            <a:r>
              <a:rPr lang="en-US" sz="5400" b="1" dirty="0">
                <a:sym typeface="Wingdings" pitchFamily="2" charset="2"/>
              </a:rPr>
              <a:t>	</a:t>
            </a:r>
            <a:r>
              <a:rPr lang="en-US" sz="5400" dirty="0">
                <a:sym typeface="Wingdings" pitchFamily="2" charset="2"/>
              </a:rPr>
              <a:t></a:t>
            </a:r>
            <a:r>
              <a:rPr lang="en-US" sz="5400" b="1" dirty="0">
                <a:sym typeface="Wingdings" pitchFamily="2" charset="2"/>
              </a:rPr>
              <a:t> </a:t>
            </a:r>
            <a:r>
              <a:rPr lang="en-US" sz="5400" dirty="0">
                <a:sym typeface="Wingdings" pitchFamily="2" charset="2"/>
              </a:rPr>
              <a:t>Dimensionality reduction</a:t>
            </a:r>
          </a:p>
        </p:txBody>
      </p:sp>
      <p:pic>
        <p:nvPicPr>
          <p:cNvPr id="6" name="Picture 5" descr="A picture containing scatter chart&#10;&#10;Description automatically generated">
            <a:extLst>
              <a:ext uri="{FF2B5EF4-FFF2-40B4-BE49-F238E27FC236}">
                <a16:creationId xmlns:a16="http://schemas.microsoft.com/office/drawing/2014/main" id="{5153744A-09D1-E68E-4B42-3067A2D3B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09" y="6126480"/>
            <a:ext cx="9321809" cy="5024957"/>
          </a:xfrm>
          <a:prstGeom prst="rect">
            <a:avLst/>
          </a:prstGeom>
        </p:spPr>
      </p:pic>
      <p:pic>
        <p:nvPicPr>
          <p:cNvPr id="9" name="Picture 8" descr="Chart, scatter chart&#10;&#10;Description automatically generated">
            <a:extLst>
              <a:ext uri="{FF2B5EF4-FFF2-40B4-BE49-F238E27FC236}">
                <a16:creationId xmlns:a16="http://schemas.microsoft.com/office/drawing/2014/main" id="{F03A85C6-2B10-2BED-7F42-37EA31A6C3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6618" y="3743995"/>
            <a:ext cx="7772400" cy="4066466"/>
          </a:xfrm>
          <a:prstGeom prst="rect">
            <a:avLst/>
          </a:prstGeom>
        </p:spPr>
      </p:pic>
      <p:pic>
        <p:nvPicPr>
          <p:cNvPr id="11" name="Picture 10" descr="Chart, scatter chart&#10;&#10;Description automatically generated">
            <a:extLst>
              <a:ext uri="{FF2B5EF4-FFF2-40B4-BE49-F238E27FC236}">
                <a16:creationId xmlns:a16="http://schemas.microsoft.com/office/drawing/2014/main" id="{09851CB3-1BC6-4FE8-138B-94A4E9A8EC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7923" y="6994705"/>
            <a:ext cx="7772400" cy="3998182"/>
          </a:xfrm>
          <a:prstGeom prst="rect">
            <a:avLst/>
          </a:prstGeom>
        </p:spPr>
      </p:pic>
      <p:pic>
        <p:nvPicPr>
          <p:cNvPr id="13" name="Picture 12" descr="Chart, scatter chart&#10;&#10;Description automatically generated">
            <a:extLst>
              <a:ext uri="{FF2B5EF4-FFF2-40B4-BE49-F238E27FC236}">
                <a16:creationId xmlns:a16="http://schemas.microsoft.com/office/drawing/2014/main" id="{EF72AF90-6457-638A-F1DF-8242645A70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5523" y="9679485"/>
            <a:ext cx="7772400" cy="4102545"/>
          </a:xfrm>
          <a:prstGeom prst="rect">
            <a:avLst/>
          </a:prstGeom>
        </p:spPr>
      </p:pic>
      <p:sp>
        <p:nvSpPr>
          <p:cNvPr id="14" name="TextBox 13">
            <a:extLst>
              <a:ext uri="{FF2B5EF4-FFF2-40B4-BE49-F238E27FC236}">
                <a16:creationId xmlns:a16="http://schemas.microsoft.com/office/drawing/2014/main" id="{F2B54352-8D28-EC37-6D82-F31D9E69FBE6}"/>
              </a:ext>
            </a:extLst>
          </p:cNvPr>
          <p:cNvSpPr txBox="1"/>
          <p:nvPr/>
        </p:nvSpPr>
        <p:spPr>
          <a:xfrm>
            <a:off x="0" y="12438023"/>
            <a:ext cx="9215664"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hlinkClick r:id="rId7"/>
              </a:rPr>
              <a:t>https://plotly.com/python/pca-visualization/</a:t>
            </a:r>
            <a:endParaRPr kumimoji="0" lang="en-US" sz="3200" b="0" i="0" u="none" strike="noStrike" cap="none" spc="0" normalizeH="0" baseline="0" dirty="0">
              <a:ln>
                <a:noFill/>
              </a:ln>
              <a:solidFill>
                <a:srgbClr val="000000"/>
              </a:solidFill>
              <a:effectLst/>
              <a:uFillTx/>
              <a:latin typeface="+mn-lt"/>
              <a:ea typeface="+mn-ea"/>
              <a:cs typeface="+mn-cs"/>
              <a:sym typeface="Gill Sans"/>
            </a:endParaRPr>
          </a:p>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Gill Sans"/>
                <a:hlinkClick r:id="rId8"/>
              </a:rPr>
              <a:t>https://plotly.com/python/t-sne-and-umap-projections/</a:t>
            </a:r>
            <a:r>
              <a:rPr kumimoji="0" lang="en-US" sz="3200" b="0" i="0" u="none" strike="noStrike" cap="none" spc="0" normalizeH="0" baseline="0" dirty="0">
                <a:ln>
                  <a:noFill/>
                </a:ln>
                <a:solidFill>
                  <a:srgbClr val="000000"/>
                </a:solidFill>
                <a:effectLst/>
                <a:uFillTx/>
                <a:latin typeface="+mn-lt"/>
                <a:ea typeface="+mn-ea"/>
                <a:cs typeface="+mn-cs"/>
                <a:sym typeface="Gill Sans"/>
              </a:rPr>
              <a:t> </a:t>
            </a:r>
          </a:p>
        </p:txBody>
      </p:sp>
      <p:sp>
        <p:nvSpPr>
          <p:cNvPr id="15" name="TextBox 14">
            <a:extLst>
              <a:ext uri="{FF2B5EF4-FFF2-40B4-BE49-F238E27FC236}">
                <a16:creationId xmlns:a16="http://schemas.microsoft.com/office/drawing/2014/main" id="{26017A6B-5208-85E9-F0C4-5F49E896B96C}"/>
              </a:ext>
            </a:extLst>
          </p:cNvPr>
          <p:cNvSpPr txBox="1"/>
          <p:nvPr/>
        </p:nvSpPr>
        <p:spPr>
          <a:xfrm>
            <a:off x="17283002" y="4812861"/>
            <a:ext cx="145552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PCA</a:t>
            </a:r>
          </a:p>
        </p:txBody>
      </p:sp>
      <p:sp>
        <p:nvSpPr>
          <p:cNvPr id="16" name="TextBox 15">
            <a:extLst>
              <a:ext uri="{FF2B5EF4-FFF2-40B4-BE49-F238E27FC236}">
                <a16:creationId xmlns:a16="http://schemas.microsoft.com/office/drawing/2014/main" id="{054783C7-27DC-403A-8984-C33B32C4393B}"/>
              </a:ext>
            </a:extLst>
          </p:cNvPr>
          <p:cNvSpPr txBox="1"/>
          <p:nvPr/>
        </p:nvSpPr>
        <p:spPr>
          <a:xfrm>
            <a:off x="14778852" y="8240665"/>
            <a:ext cx="1822615"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t-SNE</a:t>
            </a:r>
          </a:p>
        </p:txBody>
      </p:sp>
      <p:sp>
        <p:nvSpPr>
          <p:cNvPr id="17" name="TextBox 16">
            <a:extLst>
              <a:ext uri="{FF2B5EF4-FFF2-40B4-BE49-F238E27FC236}">
                <a16:creationId xmlns:a16="http://schemas.microsoft.com/office/drawing/2014/main" id="{F1766412-FBF5-FC5B-8A34-EC45C4E47537}"/>
              </a:ext>
            </a:extLst>
          </p:cNvPr>
          <p:cNvSpPr txBox="1"/>
          <p:nvPr/>
        </p:nvSpPr>
        <p:spPr>
          <a:xfrm>
            <a:off x="15963614" y="11248573"/>
            <a:ext cx="2016579"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0" i="0" u="none" strike="noStrike" cap="none" spc="0" normalizeH="0" baseline="0" dirty="0">
                <a:ln>
                  <a:noFill/>
                </a:ln>
                <a:solidFill>
                  <a:srgbClr val="000000"/>
                </a:solidFill>
                <a:effectLst/>
                <a:uFillTx/>
                <a:latin typeface="+mn-lt"/>
                <a:ea typeface="+mn-ea"/>
                <a:cs typeface="+mn-cs"/>
                <a:sym typeface="Gill Sans"/>
              </a:rPr>
              <a:t>UMAP</a:t>
            </a:r>
          </a:p>
        </p:txBody>
      </p:sp>
    </p:spTree>
    <p:extLst>
      <p:ext uri="{BB962C8B-B14F-4D97-AF65-F5344CB8AC3E}">
        <p14:creationId xmlns:p14="http://schemas.microsoft.com/office/powerpoint/2010/main" val="677419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26</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7" name="TextBox 6">
            <a:extLst>
              <a:ext uri="{FF2B5EF4-FFF2-40B4-BE49-F238E27FC236}">
                <a16:creationId xmlns:a16="http://schemas.microsoft.com/office/drawing/2014/main" id="{DC2FCE50-123E-054C-8569-9259BD9AD621}"/>
              </a:ext>
            </a:extLst>
          </p:cNvPr>
          <p:cNvSpPr txBox="1"/>
          <p:nvPr/>
        </p:nvSpPr>
        <p:spPr>
          <a:xfrm>
            <a:off x="15495373" y="12661031"/>
            <a:ext cx="8077270" cy="964367"/>
          </a:xfrm>
          <a:prstGeom prst="rect">
            <a:avLst/>
          </a:prstGeom>
          <a:ln w="12700">
            <a:miter lim="400000"/>
          </a:ln>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800" i="1" u="sng"/>
            </a:lvl1pPr>
          </a:lstStyle>
          <a:p>
            <a:pPr algn="l"/>
            <a:r>
              <a:rPr lang="en-US" dirty="0"/>
              <a:t>https://</a:t>
            </a:r>
            <a:r>
              <a:rPr lang="en-US" dirty="0" err="1"/>
              <a:t>towardsdatascience.com</a:t>
            </a:r>
            <a:r>
              <a:rPr lang="en-US" dirty="0"/>
              <a:t>/17-types-of-similarity-and-dissimilarity-measures-used-in-data-science-3eb914d2681</a:t>
            </a:r>
          </a:p>
        </p:txBody>
      </p:sp>
      <p:pic>
        <p:nvPicPr>
          <p:cNvPr id="5" name="Picture 4" descr="Chart, scatter chart&#10;&#10;Description automatically generated">
            <a:extLst>
              <a:ext uri="{FF2B5EF4-FFF2-40B4-BE49-F238E27FC236}">
                <a16:creationId xmlns:a16="http://schemas.microsoft.com/office/drawing/2014/main" id="{EB035374-47C6-8B46-945B-73FEEC821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715" y="4982793"/>
            <a:ext cx="9818221" cy="7917004"/>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1400D7A5-67EA-1F4C-AD36-F2840144F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0" y="5427975"/>
            <a:ext cx="9817213" cy="7411856"/>
          </a:xfrm>
          <a:prstGeom prst="rect">
            <a:avLst/>
          </a:prstGeom>
        </p:spPr>
      </p:pic>
      <p:sp>
        <p:nvSpPr>
          <p:cNvPr id="3" name="Rectangle 2">
            <a:extLst>
              <a:ext uri="{FF2B5EF4-FFF2-40B4-BE49-F238E27FC236}">
                <a16:creationId xmlns:a16="http://schemas.microsoft.com/office/drawing/2014/main" id="{A1D6C037-8E52-EAD9-580B-2B28AA4563E5}"/>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Attribute aggregation</a:t>
            </a:r>
          </a:p>
          <a:p>
            <a:pPr algn="l">
              <a:spcBef>
                <a:spcPts val="2700"/>
              </a:spcBef>
              <a:buSzPct val="125000"/>
              <a:defRPr sz="7200"/>
            </a:pPr>
            <a:r>
              <a:rPr lang="en-US" sz="5400" dirty="0">
                <a:sym typeface="Wingdings" pitchFamily="2" charset="2"/>
              </a:rPr>
              <a:t>	 Group by similarity measure</a:t>
            </a:r>
          </a:p>
        </p:txBody>
      </p:sp>
    </p:spTree>
    <p:extLst>
      <p:ext uri="{BB962C8B-B14F-4D97-AF65-F5344CB8AC3E}">
        <p14:creationId xmlns:p14="http://schemas.microsoft.com/office/powerpoint/2010/main" val="143950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27</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pic>
        <p:nvPicPr>
          <p:cNvPr id="11" name="droppedImage.tiff" descr="droppedImage.tiff">
            <a:extLst>
              <a:ext uri="{FF2B5EF4-FFF2-40B4-BE49-F238E27FC236}">
                <a16:creationId xmlns:a16="http://schemas.microsoft.com/office/drawing/2014/main" id="{74AD6844-BBBD-8945-B936-D06FB6435BBC}"/>
              </a:ext>
            </a:extLst>
          </p:cNvPr>
          <p:cNvPicPr>
            <a:picLocks noChangeAspect="1"/>
          </p:cNvPicPr>
          <p:nvPr/>
        </p:nvPicPr>
        <p:blipFill>
          <a:blip r:embed="rId3"/>
          <a:stretch>
            <a:fillRect/>
          </a:stretch>
        </p:blipFill>
        <p:spPr>
          <a:xfrm>
            <a:off x="10323075" y="6876365"/>
            <a:ext cx="13794225" cy="3441700"/>
          </a:xfrm>
          <a:prstGeom prst="rect">
            <a:avLst/>
          </a:prstGeom>
          <a:ln w="12700">
            <a:miter lim="400000"/>
          </a:ln>
        </p:spPr>
      </p:pic>
      <p:sp>
        <p:nvSpPr>
          <p:cNvPr id="12" name="modifiable areal unit problem:…">
            <a:extLst>
              <a:ext uri="{FF2B5EF4-FFF2-40B4-BE49-F238E27FC236}">
                <a16:creationId xmlns:a16="http://schemas.microsoft.com/office/drawing/2014/main" id="{17CD992A-074C-C74D-8D32-2731E8E41BCA}"/>
              </a:ext>
            </a:extLst>
          </p:cNvPr>
          <p:cNvSpPr/>
          <p:nvPr/>
        </p:nvSpPr>
        <p:spPr>
          <a:xfrm>
            <a:off x="11468138" y="10318065"/>
            <a:ext cx="11708780" cy="145680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defRPr sz="7200"/>
            </a:pPr>
            <a:r>
              <a:rPr lang="en-US" sz="4400" dirty="0">
                <a:solidFill>
                  <a:srgbClr val="FF4013"/>
                </a:solidFill>
                <a:latin typeface="Gill Sans SemiBold"/>
                <a:ea typeface="Gill Sans SemiBold"/>
                <a:cs typeface="Gill Sans SemiBold"/>
                <a:sym typeface="Gill Sans SemiBold"/>
              </a:rPr>
              <a:t>Warning!</a:t>
            </a:r>
            <a:r>
              <a:rPr sz="4400" dirty="0">
                <a:solidFill>
                  <a:srgbClr val="FF4013"/>
                </a:solidFill>
              </a:rPr>
              <a:t> </a:t>
            </a:r>
            <a:r>
              <a:rPr lang="en-US" sz="4400" dirty="0">
                <a:solidFill>
                  <a:srgbClr val="FF4013"/>
                </a:solidFill>
              </a:rPr>
              <a:t> </a:t>
            </a:r>
            <a:r>
              <a:rPr sz="4400" dirty="0">
                <a:solidFill>
                  <a:srgbClr val="FF4013"/>
                </a:solidFill>
              </a:rPr>
              <a:t>boundary definition can dramatically change data analysis</a:t>
            </a:r>
          </a:p>
        </p:txBody>
      </p:sp>
      <p:sp>
        <p:nvSpPr>
          <p:cNvPr id="2" name="Rectangle 1">
            <a:extLst>
              <a:ext uri="{FF2B5EF4-FFF2-40B4-BE49-F238E27FC236}">
                <a16:creationId xmlns:a16="http://schemas.microsoft.com/office/drawing/2014/main" id="{849DE660-6534-21C2-FE1B-61A0DB0445E1}"/>
              </a:ext>
            </a:extLst>
          </p:cNvPr>
          <p:cNvSpPr/>
          <p:nvPr/>
        </p:nvSpPr>
        <p:spPr>
          <a:xfrm>
            <a:off x="811357" y="3327400"/>
            <a:ext cx="13843757" cy="2100575"/>
          </a:xfrm>
          <a:prstGeom prst="rect">
            <a:avLst/>
          </a:prstGeom>
        </p:spPr>
        <p:txBody>
          <a:bodyPr wrap="square">
            <a:spAutoFit/>
          </a:bodyPr>
          <a:lstStyle/>
          <a:p>
            <a:pPr algn="l">
              <a:spcBef>
                <a:spcPts val="2700"/>
              </a:spcBef>
              <a:buSzPct val="125000"/>
              <a:defRPr sz="7200"/>
            </a:pPr>
            <a:r>
              <a:rPr lang="en-US" sz="5400" b="1" dirty="0">
                <a:solidFill>
                  <a:srgbClr val="FF0000"/>
                </a:solidFill>
              </a:rPr>
              <a:t>Spatial aggregation</a:t>
            </a:r>
            <a:endParaRPr lang="en-US" sz="5400" b="1" dirty="0">
              <a:solidFill>
                <a:srgbClr val="FF4013"/>
              </a:solidFill>
              <a:latin typeface="+mn-lt"/>
            </a:endParaRPr>
          </a:p>
          <a:p>
            <a:pPr algn="l">
              <a:spcBef>
                <a:spcPts val="2700"/>
              </a:spcBef>
              <a:buSzPct val="125000"/>
              <a:defRPr sz="7200"/>
            </a:pPr>
            <a:r>
              <a:rPr lang="en-US" sz="5400" dirty="0">
                <a:sym typeface="Wingdings" pitchFamily="2" charset="2"/>
              </a:rPr>
              <a:t> Collapse by spatial similarity </a:t>
            </a:r>
            <a:endParaRPr lang="en-US" sz="5400" b="1" dirty="0">
              <a:solidFill>
                <a:srgbClr val="FF4013"/>
              </a:solidFill>
              <a:latin typeface="+mn-lt"/>
            </a:endParaRPr>
          </a:p>
        </p:txBody>
      </p:sp>
    </p:spTree>
    <p:extLst>
      <p:ext uri="{BB962C8B-B14F-4D97-AF65-F5344CB8AC3E}">
        <p14:creationId xmlns:p14="http://schemas.microsoft.com/office/powerpoint/2010/main" val="587031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28</a:t>
            </a:fld>
            <a:endParaRPr/>
          </a:p>
        </p:txBody>
      </p:sp>
      <p:sp>
        <p:nvSpPr>
          <p:cNvPr id="4" name="Title 2">
            <a:extLst>
              <a:ext uri="{FF2B5EF4-FFF2-40B4-BE49-F238E27FC236}">
                <a16:creationId xmlns:a16="http://schemas.microsoft.com/office/drawing/2014/main" id="{658F446B-95AC-8A46-BFE3-D3BF2658414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Aggregation</a:t>
            </a:r>
          </a:p>
        </p:txBody>
      </p:sp>
      <p:sp>
        <p:nvSpPr>
          <p:cNvPr id="12" name="modifiable areal unit problem:…">
            <a:extLst>
              <a:ext uri="{FF2B5EF4-FFF2-40B4-BE49-F238E27FC236}">
                <a16:creationId xmlns:a16="http://schemas.microsoft.com/office/drawing/2014/main" id="{17CD992A-074C-C74D-8D32-2731E8E41BCA}"/>
              </a:ext>
            </a:extLst>
          </p:cNvPr>
          <p:cNvSpPr/>
          <p:nvPr/>
        </p:nvSpPr>
        <p:spPr>
          <a:xfrm>
            <a:off x="15760738" y="11623543"/>
            <a:ext cx="11708780" cy="7797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defRPr sz="7200"/>
            </a:pPr>
            <a:r>
              <a:rPr lang="en-US" sz="4400" dirty="0">
                <a:solidFill>
                  <a:srgbClr val="FF4013"/>
                </a:solidFill>
                <a:sym typeface="Wingdings" pitchFamily="2" charset="2"/>
              </a:rPr>
              <a:t>Gerrymandering </a:t>
            </a:r>
            <a:endParaRPr sz="4400" dirty="0">
              <a:solidFill>
                <a:srgbClr val="FF4013"/>
              </a:solidFill>
            </a:endParaRPr>
          </a:p>
        </p:txBody>
      </p:sp>
      <p:pic>
        <p:nvPicPr>
          <p:cNvPr id="7" name="droppedImage.tiff" descr="droppedImage.tiff">
            <a:extLst>
              <a:ext uri="{FF2B5EF4-FFF2-40B4-BE49-F238E27FC236}">
                <a16:creationId xmlns:a16="http://schemas.microsoft.com/office/drawing/2014/main" id="{E59BE077-74CD-EF47-83C0-78E677B4C588}"/>
              </a:ext>
            </a:extLst>
          </p:cNvPr>
          <p:cNvPicPr>
            <a:picLocks noChangeAspect="1"/>
          </p:cNvPicPr>
          <p:nvPr/>
        </p:nvPicPr>
        <p:blipFill>
          <a:blip r:embed="rId3"/>
          <a:stretch>
            <a:fillRect/>
          </a:stretch>
        </p:blipFill>
        <p:spPr>
          <a:xfrm>
            <a:off x="14330686" y="3982765"/>
            <a:ext cx="6903714" cy="7229722"/>
          </a:xfrm>
          <a:prstGeom prst="rect">
            <a:avLst/>
          </a:prstGeom>
          <a:ln w="12700">
            <a:miter lim="400000"/>
          </a:ln>
        </p:spPr>
      </p:pic>
      <p:sp>
        <p:nvSpPr>
          <p:cNvPr id="9" name="http://www.npr.org/sections/thetwo-way/2017/03/11/519839892/federal-court-rules-three-texas-congressional-districts-illegally-drawn">
            <a:extLst>
              <a:ext uri="{FF2B5EF4-FFF2-40B4-BE49-F238E27FC236}">
                <a16:creationId xmlns:a16="http://schemas.microsoft.com/office/drawing/2014/main" id="{6A409A1B-8FF7-CD4B-8D80-FF2023E75E02}"/>
              </a:ext>
            </a:extLst>
          </p:cNvPr>
          <p:cNvSpPr/>
          <p:nvPr/>
        </p:nvSpPr>
        <p:spPr>
          <a:xfrm>
            <a:off x="9930779" y="12814300"/>
            <a:ext cx="13614401" cy="965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r">
              <a:defRPr sz="3000" i="1" u="sng">
                <a:hlinkClick r:id="rId4"/>
              </a:defRPr>
            </a:lvl1pPr>
          </a:lstStyle>
          <a:p>
            <a:pPr>
              <a:defRPr u="none"/>
            </a:pPr>
            <a:r>
              <a:rPr u="sng" dirty="0">
                <a:hlinkClick r:id="rId4"/>
              </a:rPr>
              <a:t>http://www.npr.org/sections/thetwo-way/2017/03/11/519839892/federal-court-rules-three-texas-congressional-districts-illegally-drawn</a:t>
            </a:r>
          </a:p>
        </p:txBody>
      </p:sp>
      <p:sp>
        <p:nvSpPr>
          <p:cNvPr id="2" name="Rectangle 1">
            <a:extLst>
              <a:ext uri="{FF2B5EF4-FFF2-40B4-BE49-F238E27FC236}">
                <a16:creationId xmlns:a16="http://schemas.microsoft.com/office/drawing/2014/main" id="{EEF48BD0-C988-75D6-D737-CEF0C99195F9}"/>
              </a:ext>
            </a:extLst>
          </p:cNvPr>
          <p:cNvSpPr/>
          <p:nvPr/>
        </p:nvSpPr>
        <p:spPr>
          <a:xfrm>
            <a:off x="811357" y="3327400"/>
            <a:ext cx="13843757" cy="2585323"/>
          </a:xfrm>
          <a:prstGeom prst="rect">
            <a:avLst/>
          </a:prstGeom>
        </p:spPr>
        <p:txBody>
          <a:bodyPr wrap="square">
            <a:spAutoFit/>
          </a:bodyPr>
          <a:lstStyle/>
          <a:p>
            <a:pPr algn="l">
              <a:spcBef>
                <a:spcPts val="2700"/>
              </a:spcBef>
              <a:buSzPct val="125000"/>
              <a:defRPr sz="7200"/>
            </a:pPr>
            <a:r>
              <a:rPr lang="en-US" sz="5400" b="1" dirty="0">
                <a:solidFill>
                  <a:srgbClr val="FF0000"/>
                </a:solidFill>
              </a:rPr>
              <a:t>Spatial aggregation</a:t>
            </a:r>
          </a:p>
          <a:p>
            <a:pPr algn="l">
              <a:defRPr sz="5600">
                <a:latin typeface="+mj-lt"/>
                <a:ea typeface="+mj-ea"/>
                <a:cs typeface="+mj-cs"/>
                <a:sym typeface="Gill Sans"/>
              </a:defRPr>
            </a:pPr>
            <a:r>
              <a:rPr lang="en-US" sz="5400" dirty="0">
                <a:sym typeface="Wingdings" pitchFamily="2" charset="2"/>
              </a:rPr>
              <a:t> Collapse by spatial similarity </a:t>
            </a:r>
            <a:endParaRPr lang="en-US" sz="5400" b="1" dirty="0">
              <a:solidFill>
                <a:srgbClr val="FF4013"/>
              </a:solidFill>
              <a:latin typeface="+mn-lt"/>
            </a:endParaRPr>
          </a:p>
          <a:p>
            <a:pPr marL="685800" indent="-685800" algn="l">
              <a:buFont typeface="Wingdings" pitchFamily="2" charset="2"/>
              <a:buChar char="à"/>
              <a:defRPr sz="5600">
                <a:latin typeface="+mj-lt"/>
                <a:ea typeface="+mj-ea"/>
                <a:cs typeface="+mj-cs"/>
                <a:sym typeface="Gill Sans"/>
              </a:defRPr>
            </a:pPr>
            <a:endParaRPr lang="en-US" sz="5400" b="1" dirty="0">
              <a:solidFill>
                <a:srgbClr val="FF4013"/>
              </a:solidFill>
              <a:latin typeface="+mn-lt"/>
            </a:endParaRPr>
          </a:p>
        </p:txBody>
      </p:sp>
    </p:spTree>
    <p:extLst>
      <p:ext uri="{BB962C8B-B14F-4D97-AF65-F5344CB8AC3E}">
        <p14:creationId xmlns:p14="http://schemas.microsoft.com/office/powerpoint/2010/main" val="96059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hangingPunct="1"/>
            <a:r>
              <a:rPr lang="en-US" dirty="0"/>
              <a:t>Filtering and Aggregation </a:t>
            </a:r>
          </a:p>
          <a:p>
            <a:pPr hangingPunct="1"/>
            <a:r>
              <a:rPr lang="en-US" dirty="0" err="1"/>
              <a:t>Focus+Context</a:t>
            </a:r>
            <a:endParaRPr lang="en-US" dirty="0"/>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pic>
        <p:nvPicPr>
          <p:cNvPr id="11" name="Graphic 10" descr="Database with solid fill">
            <a:extLst>
              <a:ext uri="{FF2B5EF4-FFF2-40B4-BE49-F238E27FC236}">
                <a16:creationId xmlns:a16="http://schemas.microsoft.com/office/drawing/2014/main" id="{725BE4B3-79D2-2C4E-91A3-62B9B4C7D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3965" y="6776314"/>
            <a:ext cx="4433455" cy="4433455"/>
          </a:xfrm>
          <a:prstGeom prst="rect">
            <a:avLst/>
          </a:prstGeom>
        </p:spPr>
      </p:pic>
      <p:pic>
        <p:nvPicPr>
          <p:cNvPr id="12" name="Graphic 11" descr="Database with solid fill">
            <a:extLst>
              <a:ext uri="{FF2B5EF4-FFF2-40B4-BE49-F238E27FC236}">
                <a16:creationId xmlns:a16="http://schemas.microsoft.com/office/drawing/2014/main" id="{DA87D372-9F03-2848-8A44-F5F4FFA46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944" y="7144895"/>
            <a:ext cx="4433455" cy="4433455"/>
          </a:xfrm>
          <a:prstGeom prst="rect">
            <a:avLst/>
          </a:prstGeom>
        </p:spPr>
      </p:pic>
      <p:pic>
        <p:nvPicPr>
          <p:cNvPr id="13" name="Graphic 12" descr="Database with solid fill">
            <a:extLst>
              <a:ext uri="{FF2B5EF4-FFF2-40B4-BE49-F238E27FC236}">
                <a16:creationId xmlns:a16="http://schemas.microsoft.com/office/drawing/2014/main" id="{DA4E7C8B-CC0B-9A41-A224-99742DB9F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744" y="5074515"/>
            <a:ext cx="4433455" cy="4433455"/>
          </a:xfrm>
          <a:prstGeom prst="rect">
            <a:avLst/>
          </a:prstGeom>
        </p:spPr>
      </p:pic>
      <p:pic>
        <p:nvPicPr>
          <p:cNvPr id="14" name="Graphic 13" descr="Database with solid fill">
            <a:extLst>
              <a:ext uri="{FF2B5EF4-FFF2-40B4-BE49-F238E27FC236}">
                <a16:creationId xmlns:a16="http://schemas.microsoft.com/office/drawing/2014/main" id="{3A1E9556-9D56-C142-9149-D8260BDC6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6323" y="5262707"/>
            <a:ext cx="4433455" cy="4433455"/>
          </a:xfrm>
          <a:prstGeom prst="rect">
            <a:avLst/>
          </a:prstGeom>
        </p:spPr>
      </p:pic>
      <p:pic>
        <p:nvPicPr>
          <p:cNvPr id="16" name="Graphic 15" descr="Monitor outline">
            <a:extLst>
              <a:ext uri="{FF2B5EF4-FFF2-40B4-BE49-F238E27FC236}">
                <a16:creationId xmlns:a16="http://schemas.microsoft.com/office/drawing/2014/main" id="{2FB5092E-CECE-7944-934C-E439F8424F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2136" y="7144895"/>
            <a:ext cx="1936175" cy="1936175"/>
          </a:xfrm>
          <a:prstGeom prst="rect">
            <a:avLst/>
          </a:prstGeom>
        </p:spPr>
      </p:pic>
      <p:pic>
        <p:nvPicPr>
          <p:cNvPr id="20" name="Graphic 19" descr="Bulldozer with solid fill">
            <a:extLst>
              <a:ext uri="{FF2B5EF4-FFF2-40B4-BE49-F238E27FC236}">
                <a16:creationId xmlns:a16="http://schemas.microsoft.com/office/drawing/2014/main" id="{51E7DAF5-C486-CF4B-8D7A-9743FD97B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4718344"/>
            <a:ext cx="6491425" cy="6491425"/>
          </a:xfrm>
          <a:prstGeom prst="rect">
            <a:avLst/>
          </a:prstGeom>
        </p:spPr>
      </p:pic>
      <p:pic>
        <p:nvPicPr>
          <p:cNvPr id="22" name="Graphic 21" descr="Scatterplot with solid fill">
            <a:extLst>
              <a:ext uri="{FF2B5EF4-FFF2-40B4-BE49-F238E27FC236}">
                <a16:creationId xmlns:a16="http://schemas.microsoft.com/office/drawing/2014/main" id="{284305BA-3530-C342-A99E-BEFE680750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453023" y="7535421"/>
            <a:ext cx="914400" cy="914400"/>
          </a:xfrm>
          <a:prstGeom prst="rect">
            <a:avLst/>
          </a:prstGeom>
        </p:spPr>
      </p:pic>
    </p:spTree>
    <p:extLst>
      <p:ext uri="{BB962C8B-B14F-4D97-AF65-F5344CB8AC3E}">
        <p14:creationId xmlns:p14="http://schemas.microsoft.com/office/powerpoint/2010/main" val="3136834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834 -0.0088 L 0.64955 -0.0088 " pathEditMode="relative" rAng="0" ptsTypes="AA">
                                      <p:cBhvr>
                                        <p:cTn id="6" dur="2000" fill="hold"/>
                                        <p:tgtEl>
                                          <p:spTgt spid="20"/>
                                        </p:tgtEl>
                                        <p:attrNameLst>
                                          <p:attrName>ppt_x</p:attrName>
                                          <p:attrName>ppt_y</p:attrName>
                                        </p:attrNameLst>
                                      </p:cBhvr>
                                      <p:rCtr x="34395" y="0"/>
                                    </p:animMotion>
                                  </p:childTnLst>
                                </p:cTn>
                              </p:par>
                              <p:par>
                                <p:cTn id="7" presetID="0" presetClass="path" presetSubtype="0" accel="50000" decel="50000" fill="hold" nodeType="withEffect">
                                  <p:stCondLst>
                                    <p:cond delay="200"/>
                                  </p:stCondLst>
                                  <p:childTnLst>
                                    <p:animMotion origin="layout" path="M 0.01178 0.01065 L 0.44427 -0.10185 " pathEditMode="relative" ptsTypes="AA">
                                      <p:cBhvr>
                                        <p:cTn id="8" dur="2000" fill="hold"/>
                                        <p:tgtEl>
                                          <p:spTgt spid="12"/>
                                        </p:tgtEl>
                                        <p:attrNameLst>
                                          <p:attrName>ppt_x</p:attrName>
                                          <p:attrName>ppt_y</p:attrName>
                                        </p:attrNameLst>
                                      </p:cBhvr>
                                    </p:animMotion>
                                  </p:childTnLst>
                                  <p:subTnLst>
                                    <p:set>
                                      <p:cBhvr override="childStyle">
                                        <p:cTn dur="1" fill="hold" display="0" masterRel="sameClick" afterEffect="1">
                                          <p:stCondLst>
                                            <p:cond evt="end" delay="0">
                                              <p:tn val="7"/>
                                            </p:cond>
                                          </p:stCondLst>
                                        </p:cTn>
                                        <p:tgtEl>
                                          <p:spTgt spid="12"/>
                                        </p:tgtEl>
                                        <p:attrNameLst>
                                          <p:attrName>style.visibility</p:attrName>
                                        </p:attrNameLst>
                                      </p:cBhvr>
                                      <p:to>
                                        <p:strVal val="hidden"/>
                                      </p:to>
                                    </p:set>
                                  </p:subTnLst>
                                </p:cTn>
                              </p:par>
                              <p:par>
                                <p:cTn id="9" presetID="0" presetClass="path" presetSubtype="0" accel="50000" decel="50000" fill="hold" nodeType="withEffect">
                                  <p:stCondLst>
                                    <p:cond delay="300"/>
                                  </p:stCondLst>
                                  <p:childTnLst>
                                    <p:animMotion origin="layout" path="M -0.00071 0.01365 L 0.3323 0.02581 " pathEditMode="relative" ptsTypes="AA">
                                      <p:cBhvr>
                                        <p:cTn id="10" dur="2000" fill="hold"/>
                                        <p:tgtEl>
                                          <p:spTgt spid="13"/>
                                        </p:tgtEl>
                                        <p:attrNameLst>
                                          <p:attrName>ppt_x</p:attrName>
                                          <p:attrName>ppt_y</p:attrName>
                                        </p:attrNameLst>
                                      </p:cBhvr>
                                    </p:animMotion>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par>
                                <p:cTn id="11" presetID="0" presetClass="path" presetSubtype="0" accel="50000" decel="50000" fill="hold" nodeType="withEffect">
                                  <p:stCondLst>
                                    <p:cond delay="400"/>
                                  </p:stCondLst>
                                  <p:childTnLst>
                                    <p:animMotion origin="layout" path="M 0.00058 0.02685 L 0.21159 -0.075 " pathEditMode="relative" ptsTypes="AA">
                                      <p:cBhvr>
                                        <p:cTn id="12" dur="2000" fill="hold"/>
                                        <p:tgtEl>
                                          <p:spTgt spid="11"/>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11"/>
                                        </p:tgtEl>
                                        <p:attrNameLst>
                                          <p:attrName>style.visibility</p:attrName>
                                        </p:attrNameLst>
                                      </p:cBhvr>
                                      <p:to>
                                        <p:strVal val="hidden"/>
                                      </p:to>
                                    </p:set>
                                  </p:subTnLst>
                                </p:cTn>
                              </p:par>
                              <p:par>
                                <p:cTn id="13" presetID="0" presetClass="path" presetSubtype="0" accel="50000" decel="50000" fill="hold" nodeType="withEffect">
                                  <p:stCondLst>
                                    <p:cond delay="500"/>
                                  </p:stCondLst>
                                  <p:childTnLst>
                                    <p:animMotion origin="layout" path="M 0.00833 0.01216 L 0.09095 0.01216 " pathEditMode="relative" ptsTypes="AA">
                                      <p:cBhvr>
                                        <p:cTn id="14" dur="2000" fill="hold"/>
                                        <p:tgtEl>
                                          <p:spTgt spid="14"/>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14"/>
                                        </p:tgtEl>
                                        <p:attrNameLst>
                                          <p:attrName>style.visibility</p:attrName>
                                        </p:attrNameLst>
                                      </p:cBhvr>
                                      <p:to>
                                        <p:strVal val="hidden"/>
                                      </p:to>
                                    </p:set>
                                  </p:subTnLst>
                                </p:cTn>
                              </p:par>
                            </p:childTnLst>
                          </p:cTn>
                        </p:par>
                        <p:par>
                          <p:cTn id="15" fill="hold">
                            <p:stCondLst>
                              <p:cond delay="2500"/>
                            </p:stCondLst>
                            <p:childTnLst>
                              <p:par>
                                <p:cTn id="16" presetID="1"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sp>
        <p:nvSpPr>
          <p:cNvPr id="11" name="Text Placeholder 3">
            <a:extLst>
              <a:ext uri="{FF2B5EF4-FFF2-40B4-BE49-F238E27FC236}">
                <a16:creationId xmlns:a16="http://schemas.microsoft.com/office/drawing/2014/main" id="{E57148A9-2AC7-4141-9C69-9E7859018717}"/>
              </a:ext>
            </a:extLst>
          </p:cNvPr>
          <p:cNvSpPr>
            <a:spLocks noGrp="1"/>
          </p:cNvSpPr>
          <p:nvPr>
            <p:ph type="body" idx="1"/>
          </p:nvPr>
        </p:nvSpPr>
        <p:spPr>
          <a:xfrm>
            <a:off x="1219200" y="3898900"/>
            <a:ext cx="22047200" cy="8547100"/>
          </a:xfrm>
        </p:spPr>
        <p:txBody>
          <a:bodyPr/>
          <a:lstStyle/>
          <a:p>
            <a:pPr marL="1460500" indent="-1143000">
              <a:buFont typeface="+mj-lt"/>
              <a:buAutoNum type="arabicPeriod"/>
            </a:pPr>
            <a:r>
              <a:rPr lang="en-US" sz="6000" dirty="0"/>
              <a:t>Faceting – Split data into multiple views </a:t>
            </a:r>
          </a:p>
          <a:p>
            <a:pPr marL="1231900" indent="-914400">
              <a:buFont typeface="+mj-lt"/>
              <a:buAutoNum type="arabicPeriod"/>
            </a:pPr>
            <a:r>
              <a:rPr lang="en-US" sz="6000" dirty="0"/>
              <a:t> Interaction – Let user manipulate a single view</a:t>
            </a:r>
          </a:p>
          <a:p>
            <a:pPr marL="1231900" indent="-914400">
              <a:buFont typeface="+mj-lt"/>
              <a:buAutoNum type="arabicPeriod"/>
            </a:pPr>
            <a:r>
              <a:rPr lang="en-US" sz="6000" dirty="0"/>
              <a:t> Aggregate and Filter – Reduce amount of data visualized</a:t>
            </a:r>
          </a:p>
          <a:p>
            <a:pPr marL="1231900" indent="-914400">
              <a:buFont typeface="+mj-lt"/>
              <a:buAutoNum type="arabicPeriod"/>
            </a:pPr>
            <a:r>
              <a:rPr lang="en-US" sz="6000" dirty="0"/>
              <a:t> </a:t>
            </a:r>
            <a:r>
              <a:rPr lang="en-US" sz="6000" dirty="0" err="1"/>
              <a:t>Focus+Context</a:t>
            </a:r>
            <a:r>
              <a:rPr lang="en-US" sz="6000" dirty="0"/>
              <a:t> – Embed focused information</a:t>
            </a:r>
          </a:p>
        </p:txBody>
      </p:sp>
      <p:sp>
        <p:nvSpPr>
          <p:cNvPr id="2" name="Frame 1">
            <a:extLst>
              <a:ext uri="{FF2B5EF4-FFF2-40B4-BE49-F238E27FC236}">
                <a16:creationId xmlns:a16="http://schemas.microsoft.com/office/drawing/2014/main" id="{EA7D3730-AE62-7210-E60D-8231FB9A33D6}"/>
              </a:ext>
            </a:extLst>
          </p:cNvPr>
          <p:cNvSpPr/>
          <p:nvPr/>
        </p:nvSpPr>
        <p:spPr>
          <a:xfrm>
            <a:off x="783772" y="4547507"/>
            <a:ext cx="17602200" cy="3624943"/>
          </a:xfrm>
          <a:prstGeom prst="frame">
            <a:avLst>
              <a:gd name="adj1" fmla="val 6194"/>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25010348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sp>
        <p:nvSpPr>
          <p:cNvPr id="11" name="Text Placeholder 3">
            <a:extLst>
              <a:ext uri="{FF2B5EF4-FFF2-40B4-BE49-F238E27FC236}">
                <a16:creationId xmlns:a16="http://schemas.microsoft.com/office/drawing/2014/main" id="{E57148A9-2AC7-4141-9C69-9E7859018717}"/>
              </a:ext>
            </a:extLst>
          </p:cNvPr>
          <p:cNvSpPr>
            <a:spLocks noGrp="1"/>
          </p:cNvSpPr>
          <p:nvPr>
            <p:ph type="body" idx="1"/>
          </p:nvPr>
        </p:nvSpPr>
        <p:spPr>
          <a:xfrm>
            <a:off x="1219200" y="3898900"/>
            <a:ext cx="22047200" cy="8547100"/>
          </a:xfrm>
        </p:spPr>
        <p:txBody>
          <a:bodyPr/>
          <a:lstStyle/>
          <a:p>
            <a:pPr marL="1460500" indent="-1143000">
              <a:buFont typeface="+mj-lt"/>
              <a:buAutoNum type="arabicPeriod"/>
            </a:pPr>
            <a:r>
              <a:rPr lang="en-US" sz="6000" dirty="0"/>
              <a:t>Faceting – Split data into multiple views </a:t>
            </a:r>
          </a:p>
          <a:p>
            <a:pPr marL="1231900" indent="-914400">
              <a:buFont typeface="+mj-lt"/>
              <a:buAutoNum type="arabicPeriod"/>
            </a:pPr>
            <a:r>
              <a:rPr lang="en-US" sz="6000" dirty="0"/>
              <a:t> Interaction – Let user manipulate a single view</a:t>
            </a:r>
          </a:p>
          <a:p>
            <a:pPr marL="1231900" indent="-914400">
              <a:buFont typeface="+mj-lt"/>
              <a:buAutoNum type="arabicPeriod"/>
            </a:pPr>
            <a:r>
              <a:rPr lang="en-US" sz="6000" dirty="0"/>
              <a:t> Aggregate and Filter – Reduce amount of data visualized</a:t>
            </a:r>
          </a:p>
          <a:p>
            <a:pPr marL="1231900" indent="-914400">
              <a:buFont typeface="+mj-lt"/>
              <a:buAutoNum type="arabicPeriod"/>
            </a:pPr>
            <a:r>
              <a:rPr lang="en-US" sz="6000" dirty="0"/>
              <a:t> </a:t>
            </a:r>
            <a:r>
              <a:rPr lang="en-US" sz="6000" dirty="0" err="1"/>
              <a:t>Focus+Context</a:t>
            </a:r>
            <a:r>
              <a:rPr lang="en-US" sz="6000" dirty="0"/>
              <a:t> – Embed focused information</a:t>
            </a:r>
          </a:p>
        </p:txBody>
      </p:sp>
      <p:sp>
        <p:nvSpPr>
          <p:cNvPr id="2" name="Frame 1">
            <a:extLst>
              <a:ext uri="{FF2B5EF4-FFF2-40B4-BE49-F238E27FC236}">
                <a16:creationId xmlns:a16="http://schemas.microsoft.com/office/drawing/2014/main" id="{EA7D3730-AE62-7210-E60D-8231FB9A33D6}"/>
              </a:ext>
            </a:extLst>
          </p:cNvPr>
          <p:cNvSpPr/>
          <p:nvPr/>
        </p:nvSpPr>
        <p:spPr>
          <a:xfrm>
            <a:off x="783771" y="7845879"/>
            <a:ext cx="19888199" cy="3624943"/>
          </a:xfrm>
          <a:prstGeom prst="frame">
            <a:avLst>
              <a:gd name="adj1" fmla="val 6194"/>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20439401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Aggregation and Filtering</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554699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err="1">
                <a:solidFill>
                  <a:schemeClr val="bg1"/>
                </a:solidFill>
              </a:rPr>
              <a:t>Munzner’s</a:t>
            </a:r>
            <a:r>
              <a:rPr lang="en-US" dirty="0">
                <a:solidFill>
                  <a:schemeClr val="bg1"/>
                </a:solidFill>
              </a:rPr>
              <a:t> Design Pipeline</a:t>
            </a:r>
          </a:p>
        </p:txBody>
      </p:sp>
      <p:pic>
        <p:nvPicPr>
          <p:cNvPr id="7" name="Picture 6">
            <a:extLst>
              <a:ext uri="{FF2B5EF4-FFF2-40B4-BE49-F238E27FC236}">
                <a16:creationId xmlns:a16="http://schemas.microsoft.com/office/drawing/2014/main" id="{4A5D874B-7AD3-A24C-AA3F-DEC543CBDC21}"/>
              </a:ext>
            </a:extLst>
          </p:cNvPr>
          <p:cNvPicPr>
            <a:picLocks noChangeAspect="1"/>
          </p:cNvPicPr>
          <p:nvPr/>
        </p:nvPicPr>
        <p:blipFill rotWithShape="1">
          <a:blip r:embed="rId3"/>
          <a:srcRect b="12765"/>
          <a:stretch/>
        </p:blipFill>
        <p:spPr>
          <a:xfrm>
            <a:off x="11008711" y="3561995"/>
            <a:ext cx="10931234" cy="8741228"/>
          </a:xfrm>
          <a:prstGeom prst="rect">
            <a:avLst/>
          </a:prstGeom>
        </p:spPr>
      </p:pic>
      <p:sp>
        <p:nvSpPr>
          <p:cNvPr id="10" name="Rectangle 9">
            <a:extLst>
              <a:ext uri="{FF2B5EF4-FFF2-40B4-BE49-F238E27FC236}">
                <a16:creationId xmlns:a16="http://schemas.microsoft.com/office/drawing/2014/main" id="{906CE40E-2B94-E24F-BCAD-3344DA2E74D2}"/>
              </a:ext>
            </a:extLst>
          </p:cNvPr>
          <p:cNvSpPr/>
          <p:nvPr/>
        </p:nvSpPr>
        <p:spPr>
          <a:xfrm>
            <a:off x="19796756" y="4131466"/>
            <a:ext cx="2143189" cy="2926080"/>
          </a:xfrm>
          <a:prstGeom prst="rect">
            <a:avLst/>
          </a:prstGeom>
          <a:noFill/>
          <a:ln w="57150">
            <a:solidFill>
              <a:srgbClr val="C00000"/>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8" name="TextBox 7">
            <a:extLst>
              <a:ext uri="{FF2B5EF4-FFF2-40B4-BE49-F238E27FC236}">
                <a16:creationId xmlns:a16="http://schemas.microsoft.com/office/drawing/2014/main" id="{9248708D-19CB-3247-B296-1AB0387B0551}"/>
              </a:ext>
            </a:extLst>
          </p:cNvPr>
          <p:cNvSpPr txBox="1"/>
          <p:nvPr/>
        </p:nvSpPr>
        <p:spPr>
          <a:xfrm>
            <a:off x="18510945" y="12936299"/>
            <a:ext cx="518090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4400" dirty="0">
                <a:solidFill>
                  <a:schemeClr val="tx1"/>
                </a:solidFill>
              </a:rPr>
              <a:t>From </a:t>
            </a:r>
            <a:r>
              <a:rPr lang="en-US" sz="4400" dirty="0" err="1">
                <a:solidFill>
                  <a:schemeClr val="tx1"/>
                </a:solidFill>
              </a:rPr>
              <a:t>Munzner’s</a:t>
            </a:r>
            <a:r>
              <a:rPr lang="en-US" sz="4400" dirty="0">
                <a:solidFill>
                  <a:schemeClr val="tx1"/>
                </a:solidFill>
              </a:rPr>
              <a:t> book</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pic>
        <p:nvPicPr>
          <p:cNvPr id="3" name="Picture 2" descr="Diagram&#10;&#10;Description automatically generated">
            <a:extLst>
              <a:ext uri="{FF2B5EF4-FFF2-40B4-BE49-F238E27FC236}">
                <a16:creationId xmlns:a16="http://schemas.microsoft.com/office/drawing/2014/main" id="{475D94F7-039C-9368-E410-246A61859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90" y="5486400"/>
            <a:ext cx="8865459" cy="4300409"/>
          </a:xfrm>
          <a:prstGeom prst="rect">
            <a:avLst/>
          </a:prstGeom>
        </p:spPr>
      </p:pic>
    </p:spTree>
    <p:extLst>
      <p:ext uri="{BB962C8B-B14F-4D97-AF65-F5344CB8AC3E}">
        <p14:creationId xmlns:p14="http://schemas.microsoft.com/office/powerpoint/2010/main" val="81647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9</a:t>
            </a:fld>
            <a:endParaRPr/>
          </a:p>
        </p:txBody>
      </p:sp>
      <p:sp>
        <p:nvSpPr>
          <p:cNvPr id="329" name="Strategy for complexity reduction…"/>
          <p:cNvSpPr/>
          <p:nvPr/>
        </p:nvSpPr>
        <p:spPr>
          <a:xfrm>
            <a:off x="816429" y="4071339"/>
            <a:ext cx="23294521" cy="557332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609600" indent="-609600" algn="l">
              <a:spcBef>
                <a:spcPts val="2700"/>
              </a:spcBef>
              <a:buSzPct val="125000"/>
              <a:buChar char="•"/>
              <a:defRPr sz="7200"/>
            </a:pPr>
            <a:r>
              <a:rPr dirty="0"/>
              <a:t>Be careful not to hide important details</a:t>
            </a:r>
          </a:p>
          <a:p>
            <a:pPr marL="609600" indent="-609600" algn="l">
              <a:spcBef>
                <a:spcPts val="2700"/>
              </a:spcBef>
              <a:buSzPct val="125000"/>
              <a:buChar char="•"/>
              <a:defRPr sz="7200"/>
            </a:pPr>
            <a:r>
              <a:rPr lang="en-US" dirty="0"/>
              <a:t>Keep in mind your audience</a:t>
            </a:r>
          </a:p>
          <a:p>
            <a:pPr lvl="3" indent="0" algn="l">
              <a:spcBef>
                <a:spcPts val="2700"/>
              </a:spcBef>
              <a:buSzPct val="125000"/>
              <a:defRPr sz="7200"/>
            </a:pPr>
            <a:r>
              <a:rPr lang="en-US" dirty="0"/>
              <a:t>		</a:t>
            </a:r>
            <a:r>
              <a:rPr lang="en-US" dirty="0">
                <a:sym typeface="Wingdings" pitchFamily="2" charset="2"/>
              </a:rPr>
              <a:t> </a:t>
            </a:r>
            <a:r>
              <a:rPr lang="en-US" dirty="0"/>
              <a:t>Will they understand the resulting data?</a:t>
            </a:r>
          </a:p>
          <a:p>
            <a:pPr lvl="3" indent="0" algn="l">
              <a:spcBef>
                <a:spcPts val="2700"/>
              </a:spcBef>
              <a:buSzPct val="125000"/>
              <a:defRPr sz="7200"/>
            </a:pPr>
            <a:r>
              <a:rPr lang="en-US" dirty="0"/>
              <a:t>		</a:t>
            </a:r>
            <a:r>
              <a:rPr lang="en-US" dirty="0">
                <a:sym typeface="Wingdings" pitchFamily="2" charset="2"/>
              </a:rPr>
              <a:t> Will they remember they’re looking at reduced data?</a:t>
            </a:r>
            <a:r>
              <a:rPr lang="en-US" dirty="0"/>
              <a:t> </a:t>
            </a:r>
            <a:endParaRPr i="1" dirty="0"/>
          </a:p>
        </p:txBody>
      </p:sp>
      <p:sp>
        <p:nvSpPr>
          <p:cNvPr id="6" name="Title 2">
            <a:extLst>
              <a:ext uri="{FF2B5EF4-FFF2-40B4-BE49-F238E27FC236}">
                <a16:creationId xmlns:a16="http://schemas.microsoft.com/office/drawing/2014/main" id="{A00D849F-5F99-5742-976B-ED10C18B7036}"/>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Caveats to Filtering &amp; Aggregation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597</TotalTime>
  <Words>1959</Words>
  <Application>Microsoft Macintosh PowerPoint</Application>
  <PresentationFormat>Custom</PresentationFormat>
  <Paragraphs>228</Paragraphs>
  <Slides>28</Slides>
  <Notes>24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Gill Sans</vt:lpstr>
      <vt:lpstr>Gill Sans SemiBold</vt:lpstr>
      <vt:lpstr>Lucida Grande</vt:lpstr>
      <vt:lpstr>Wingdings</vt:lpstr>
      <vt:lpstr>New_Template8</vt:lpstr>
      <vt:lpstr>Lecture 11:  Filtering &amp; Aggregation and Focus+Context</vt:lpstr>
      <vt:lpstr>PowerPoint Presentation</vt:lpstr>
      <vt:lpstr>PowerPoint Presentation</vt:lpstr>
      <vt:lpstr>PowerPoint Presentation</vt:lpstr>
      <vt:lpstr>PowerPoint Presentation</vt:lpstr>
      <vt:lpstr>PowerPoint Presentation</vt:lpstr>
      <vt:lpstr>Aggregation and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  Filtering &amp; Aggregation</dc:title>
  <dc:creator>dylan.cashman</dc:creator>
  <cp:lastModifiedBy>Mosca, Ab</cp:lastModifiedBy>
  <cp:revision>62</cp:revision>
  <dcterms:modified xsi:type="dcterms:W3CDTF">2023-03-01T19:48:11Z</dcterms:modified>
</cp:coreProperties>
</file>